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ctiveX/activeX1.xml" ContentType="application/vnd.ms-office.activeX+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ctiveX/activeX2.xml" ContentType="application/vnd.ms-office.activeX+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ctiveX/activeX3.xml" ContentType="application/vnd.ms-office.activeX+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363" r:id="rId2"/>
    <p:sldId id="364" r:id="rId3"/>
    <p:sldId id="385" r:id="rId4"/>
    <p:sldId id="285" r:id="rId5"/>
    <p:sldId id="384" r:id="rId6"/>
    <p:sldId id="329" r:id="rId7"/>
    <p:sldId id="354" r:id="rId8"/>
    <p:sldId id="355" r:id="rId9"/>
    <p:sldId id="356" r:id="rId10"/>
    <p:sldId id="280" r:id="rId11"/>
    <p:sldId id="361" r:id="rId12"/>
    <p:sldId id="358" r:id="rId13"/>
    <p:sldId id="362" r:id="rId14"/>
    <p:sldId id="357" r:id="rId15"/>
    <p:sldId id="365" r:id="rId16"/>
    <p:sldId id="404" r:id="rId17"/>
    <p:sldId id="352" r:id="rId18"/>
    <p:sldId id="341" r:id="rId19"/>
    <p:sldId id="405" r:id="rId20"/>
    <p:sldId id="339" r:id="rId21"/>
    <p:sldId id="338" r:id="rId22"/>
    <p:sldId id="342" r:id="rId23"/>
    <p:sldId id="343" r:id="rId24"/>
    <p:sldId id="367" r:id="rId25"/>
    <p:sldId id="336" r:id="rId26"/>
    <p:sldId id="382" r:id="rId27"/>
    <p:sldId id="344" r:id="rId28"/>
    <p:sldId id="366" r:id="rId29"/>
    <p:sldId id="381" r:id="rId30"/>
    <p:sldId id="368" r:id="rId31"/>
    <p:sldId id="375" r:id="rId32"/>
    <p:sldId id="376" r:id="rId33"/>
    <p:sldId id="377" r:id="rId34"/>
    <p:sldId id="378" r:id="rId35"/>
    <p:sldId id="379" r:id="rId36"/>
    <p:sldId id="386" r:id="rId37"/>
    <p:sldId id="387" r:id="rId38"/>
    <p:sldId id="389" r:id="rId39"/>
    <p:sldId id="391" r:id="rId40"/>
    <p:sldId id="392" r:id="rId41"/>
    <p:sldId id="403" r:id="rId42"/>
    <p:sldId id="414" r:id="rId43"/>
    <p:sldId id="412" r:id="rId44"/>
    <p:sldId id="411" r:id="rId45"/>
    <p:sldId id="409" r:id="rId46"/>
    <p:sldId id="395" r:id="rId47"/>
    <p:sldId id="399" r:id="rId48"/>
    <p:sldId id="410" r:id="rId49"/>
    <p:sldId id="413" r:id="rId50"/>
    <p:sldId id="406" r:id="rId51"/>
    <p:sldId id="347" r:id="rId52"/>
    <p:sldId id="415" r:id="rId53"/>
    <p:sldId id="416" r:id="rId54"/>
    <p:sldId id="417" r:id="rId55"/>
    <p:sldId id="418" r:id="rId56"/>
    <p:sldId id="286" r:id="rId57"/>
    <p:sldId id="334" r:id="rId58"/>
    <p:sldId id="335" r:id="rId59"/>
    <p:sldId id="350" r:id="rId60"/>
    <p:sldId id="353" r:id="rId61"/>
    <p:sldId id="380" r:id="rId62"/>
    <p:sldId id="383" r:id="rId63"/>
    <p:sldId id="388" r:id="rId64"/>
    <p:sldId id="390" r:id="rId65"/>
    <p:sldId id="396" r:id="rId66"/>
    <p:sldId id="397" r:id="rId67"/>
    <p:sldId id="398" r:id="rId68"/>
    <p:sldId id="400" r:id="rId69"/>
    <p:sldId id="407" r:id="rId70"/>
    <p:sldId id="408" r:id="rId71"/>
  </p:sldIdLst>
  <p:sldSz cx="9144000" cy="6858000" type="screen4x3"/>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E349501-5BFB-4B0F-96D0-24C3C4F9B0AB}">
          <p14:sldIdLst>
            <p14:sldId id="363"/>
            <p14:sldId id="364"/>
            <p14:sldId id="385"/>
            <p14:sldId id="285"/>
          </p14:sldIdLst>
        </p14:section>
        <p14:section name="Anatomy &amp; Physiology" id="{7982F9DF-80A1-4A9A-975D-F7867B0A2417}">
          <p14:sldIdLst>
            <p14:sldId id="384"/>
            <p14:sldId id="329"/>
            <p14:sldId id="354"/>
            <p14:sldId id="355"/>
            <p14:sldId id="356"/>
            <p14:sldId id="280"/>
            <p14:sldId id="361"/>
            <p14:sldId id="358"/>
            <p14:sldId id="362"/>
            <p14:sldId id="357"/>
            <p14:sldId id="365"/>
            <p14:sldId id="404"/>
          </p14:sldIdLst>
        </p14:section>
        <p14:section name="The WLG Model" id="{99226AF4-6912-468B-AE64-70444FC0120F}">
          <p14:sldIdLst>
            <p14:sldId id="352"/>
            <p14:sldId id="341"/>
            <p14:sldId id="405"/>
            <p14:sldId id="339"/>
            <p14:sldId id="338"/>
            <p14:sldId id="342"/>
            <p14:sldId id="343"/>
            <p14:sldId id="367"/>
            <p14:sldId id="336"/>
            <p14:sldId id="382"/>
            <p14:sldId id="344"/>
            <p14:sldId id="366"/>
            <p14:sldId id="381"/>
            <p14:sldId id="368"/>
          </p14:sldIdLst>
        </p14:section>
        <p14:section name="Measurement Tools" id="{E0FC2160-D060-48B7-A1D2-1FD6BA53CA1B}">
          <p14:sldIdLst>
            <p14:sldId id="375"/>
            <p14:sldId id="376"/>
            <p14:sldId id="377"/>
            <p14:sldId id="378"/>
            <p14:sldId id="379"/>
          </p14:sldIdLst>
        </p14:section>
        <p14:section name="Modern Advances" id="{1F6F8212-F891-4094-AC25-43E3F94B67E0}">
          <p14:sldIdLst>
            <p14:sldId id="386"/>
            <p14:sldId id="387"/>
            <p14:sldId id="389"/>
            <p14:sldId id="391"/>
            <p14:sldId id="392"/>
          </p14:sldIdLst>
        </p14:section>
        <p14:section name="Anatomical Contributions" id="{58A8C57D-CF32-41C8-BE3F-870070DB26C3}">
          <p14:sldIdLst>
            <p14:sldId id="403"/>
            <p14:sldId id="414"/>
            <p14:sldId id="412"/>
            <p14:sldId id="411"/>
          </p14:sldIdLst>
        </p14:section>
        <p14:section name="Connectivity / The Integration Problem" id="{4DC42580-AB1D-4C6E-B950-E94B6E5B30FC}">
          <p14:sldIdLst>
            <p14:sldId id="409"/>
            <p14:sldId id="395"/>
            <p14:sldId id="399"/>
            <p14:sldId id="410"/>
            <p14:sldId id="413"/>
          </p14:sldIdLst>
        </p14:section>
        <p14:section name="Conclusions" id="{3ECD7441-7B9D-491E-94E7-3061BD2C9B39}">
          <p14:sldIdLst>
            <p14:sldId id="406"/>
          </p14:sldIdLst>
        </p14:section>
        <p14:section name="References" id="{D5B72B9D-364D-424D-99DF-DAEE9EB634B8}">
          <p14:sldIdLst>
            <p14:sldId id="347"/>
            <p14:sldId id="415"/>
            <p14:sldId id="416"/>
            <p14:sldId id="417"/>
            <p14:sldId id="418"/>
            <p14:sldId id="286"/>
          </p14:sldIdLst>
        </p14:section>
        <p14:section name="Additional slides" id="{37045CC7-523F-406A-A8DF-A52B6836CA08}">
          <p14:sldIdLst>
            <p14:sldId id="334"/>
            <p14:sldId id="335"/>
            <p14:sldId id="350"/>
            <p14:sldId id="353"/>
            <p14:sldId id="380"/>
            <p14:sldId id="383"/>
            <p14:sldId id="388"/>
            <p14:sldId id="390"/>
            <p14:sldId id="396"/>
            <p14:sldId id="397"/>
            <p14:sldId id="398"/>
            <p14:sldId id="400"/>
            <p14:sldId id="407"/>
            <p14:sldId id="40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veWeb" initials="LiveWeb" lastIdx="1" clrIdx="0"/>
  <p:cmAuthor id="1" name="Vijay Solanki" initials="V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9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1" autoAdjust="0"/>
    <p:restoredTop sz="79365" autoAdjust="0"/>
  </p:normalViewPr>
  <p:slideViewPr>
    <p:cSldViewPr>
      <p:cViewPr>
        <p:scale>
          <a:sx n="75" d="100"/>
          <a:sy n="75" d="100"/>
        </p:scale>
        <p:origin x="-2664" y="-462"/>
      </p:cViewPr>
      <p:guideLst>
        <p:guide orient="horz" pos="2160"/>
        <p:guide pos="2880"/>
      </p:guideLst>
    </p:cSldViewPr>
  </p:slideViewPr>
  <p:outlineViewPr>
    <p:cViewPr>
      <p:scale>
        <a:sx n="33" d="100"/>
        <a:sy n="33" d="100"/>
      </p:scale>
      <p:origin x="0" y="7434"/>
    </p:cViewPr>
  </p:outlineViewPr>
  <p:notesTextViewPr>
    <p:cViewPr>
      <p:scale>
        <a:sx n="1" d="1"/>
        <a:sy n="1" d="1"/>
      </p:scale>
      <p:origin x="0" y="0"/>
    </p:cViewPr>
  </p:notesTextViewPr>
  <p:sorterViewPr>
    <p:cViewPr>
      <p:scale>
        <a:sx n="100" d="100"/>
        <a:sy n="100" d="100"/>
      </p:scale>
      <p:origin x="0" y="0"/>
    </p:cViewPr>
  </p:sorterViewPr>
  <p:notesViewPr>
    <p:cSldViewPr>
      <p:cViewPr>
        <p:scale>
          <a:sx n="125" d="100"/>
          <a:sy n="125" d="100"/>
        </p:scale>
        <p:origin x="-3090" y="648"/>
      </p:cViewPr>
      <p:guideLst>
        <p:guide orient="horz" pos="3110"/>
        <p:guide pos="21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activeX/activeX1.xml><?xml version="1.0" encoding="utf-8"?>
<ax:ocx xmlns:ax="http://schemas.microsoft.com/office/2006/activeX" xmlns:r="http://schemas.openxmlformats.org/officeDocument/2006/relationships" ax:classid="{8856F961-340A-11D0-A96B-00C04FD705A2}" ax:persistence="persistPropertyBag">
  <ax:ocxPr ax:name="ExtentX" ax:value="22860"/>
  <ax:ocxPr ax:name="ExtentY" ax:value="17145"/>
  <ax:ocxPr ax:name="ViewMode" ax:value="0"/>
  <ax:ocxPr ax:name="Offline" ax:value="0"/>
  <ax:ocxPr ax:name="Silent" ax:value="1"/>
  <ax:ocxPr ax:name="RegisterAsBrowser" ax:value="0"/>
  <ax:ocxPr ax:name="RegisterAsDropTarget" ax:value="1"/>
  <ax:ocxPr ax:name="AutoArrange" ax:value="0"/>
  <ax:ocxPr ax:name="NoClientEdge" ax:value="0"/>
  <ax:ocxPr ax:name="AlignLeft" ax:value="0"/>
  <ax:ocxPr ax:name="NoWebView" ax:value="0"/>
  <ax:ocxPr ax:name="HideFileNames" ax:value="0"/>
  <ax:ocxPr ax:name="SingleClick" ax:value="0"/>
  <ax:ocxPr ax:name="SingleSelection" ax:value="0"/>
  <ax:ocxPr ax:name="NoFolders" ax:value="0"/>
  <ax:ocxPr ax:name="Transparent" ax:value="0"/>
  <ax:ocxPr ax:name="ViewID" ax:value="{0057D0E0-3573-11CF-AE69-08002B2E1262}"/>
  <ax:ocxPr ax:name="Location" ax:value="http:///"/>
</ax:ocx>
</file>

<file path=ppt/activeX/activeX2.xml><?xml version="1.0" encoding="utf-8"?>
<ax:ocx xmlns:ax="http://schemas.microsoft.com/office/2006/activeX" xmlns:r="http://schemas.openxmlformats.org/officeDocument/2006/relationships" ax:classid="{8856F961-340A-11D0-A96B-00C04FD705A2}" ax:persistence="persistPropertyBag">
  <ax:ocxPr ax:name="ExtentX" ax:value="22860"/>
  <ax:ocxPr ax:name="ExtentY" ax:value="16801"/>
  <ax:ocxPr ax:name="ViewMode" ax:value="0"/>
  <ax:ocxPr ax:name="Offline" ax:value="0"/>
  <ax:ocxPr ax:name="Silent" ax:value="1"/>
  <ax:ocxPr ax:name="RegisterAsBrowser" ax:value="0"/>
  <ax:ocxPr ax:name="RegisterAsDropTarget" ax:value="1"/>
  <ax:ocxPr ax:name="AutoArrange" ax:value="0"/>
  <ax:ocxPr ax:name="NoClientEdge" ax:value="0"/>
  <ax:ocxPr ax:name="AlignLeft" ax:value="0"/>
  <ax:ocxPr ax:name="NoWebView" ax:value="0"/>
  <ax:ocxPr ax:name="HideFileNames" ax:value="0"/>
  <ax:ocxPr ax:name="SingleClick" ax:value="0"/>
  <ax:ocxPr ax:name="SingleSelection" ax:value="0"/>
  <ax:ocxPr ax:name="NoFolders" ax:value="0"/>
  <ax:ocxPr ax:name="Transparent" ax:value="0"/>
  <ax:ocxPr ax:name="ViewID" ax:value="{0057D0E0-3573-11CF-AE69-08002B2E1262}"/>
  <ax:ocxPr ax:name="Location" ax:value="http:///"/>
</ax:ocx>
</file>

<file path=ppt/activeX/activeX3.xml><?xml version="1.0" encoding="utf-8"?>
<ax:ocx xmlns:ax="http://schemas.microsoft.com/office/2006/activeX" xmlns:r="http://schemas.openxmlformats.org/officeDocument/2006/relationships" ax:classid="{8856F961-340A-11D0-A96B-00C04FD705A2}" ax:persistence="persistPropertyBag">
  <ax:ocxPr ax:name="ExtentX" ax:value="22860"/>
  <ax:ocxPr ax:name="ExtentY" ax:value="16801"/>
  <ax:ocxPr ax:name="ViewMode" ax:value="0"/>
  <ax:ocxPr ax:name="Offline" ax:value="0"/>
  <ax:ocxPr ax:name="Silent" ax:value="1"/>
  <ax:ocxPr ax:name="RegisterAsBrowser" ax:value="0"/>
  <ax:ocxPr ax:name="RegisterAsDropTarget" ax:value="1"/>
  <ax:ocxPr ax:name="AutoArrange" ax:value="0"/>
  <ax:ocxPr ax:name="NoClientEdge" ax:value="0"/>
  <ax:ocxPr ax:name="AlignLeft" ax:value="0"/>
  <ax:ocxPr ax:name="NoWebView" ax:value="0"/>
  <ax:ocxPr ax:name="HideFileNames" ax:value="0"/>
  <ax:ocxPr ax:name="SingleClick" ax:value="0"/>
  <ax:ocxPr ax:name="SingleSelection" ax:value="0"/>
  <ax:ocxPr ax:name="NoFolders" ax:value="0"/>
  <ax:ocxPr ax:name="Transparent" ax:value="0"/>
  <ax:ocxPr ax:name="ViewID" ax:value="{0057D0E0-3573-11CF-AE69-08002B2E1262}"/>
  <ax:ocxPr ax:name="Location" ax:value="http:///"/>
</ax:ocx>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dLbls>
          <c:showLegendKey val="0"/>
          <c:showVal val="0"/>
          <c:showCatName val="0"/>
          <c:showSerName val="0"/>
          <c:showPercent val="0"/>
          <c:showBubbleSize val="0"/>
        </c:dLbls>
        <c:axId val="106299776"/>
        <c:axId val="106301312"/>
      </c:scatterChart>
      <c:valAx>
        <c:axId val="106299776"/>
        <c:scaling>
          <c:orientation val="minMax"/>
        </c:scaling>
        <c:delete val="1"/>
        <c:axPos val="b"/>
        <c:numFmt formatCode="General" sourceLinked="1"/>
        <c:majorTickMark val="out"/>
        <c:minorTickMark val="none"/>
        <c:tickLblPos val="nextTo"/>
        <c:crossAx val="106301312"/>
        <c:crosses val="autoZero"/>
        <c:crossBetween val="midCat"/>
      </c:valAx>
      <c:valAx>
        <c:axId val="106301312"/>
        <c:scaling>
          <c:orientation val="minMax"/>
        </c:scaling>
        <c:delete val="1"/>
        <c:axPos val="l"/>
        <c:numFmt formatCode="General" sourceLinked="1"/>
        <c:majorTickMark val="out"/>
        <c:minorTickMark val="none"/>
        <c:tickLblPos val="nextTo"/>
        <c:crossAx val="106299776"/>
        <c:crosses val="autoZero"/>
        <c:crossBetween val="midCat"/>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57150">
              <a:solidFill>
                <a:schemeClr val="accent4"/>
              </a:solidFill>
            </a:ln>
          </c:spPr>
          <c:marker>
            <c:symbol val="none"/>
          </c:marker>
          <c:xVal>
            <c:numRef>
              <c:f>Sheet1!$A$1:$A$60</c:f>
              <c:numCache>
                <c:formatCode>General</c:formatCode>
                <c:ptCount val="60"/>
                <c:pt idx="0">
                  <c:v>0</c:v>
                </c:pt>
                <c:pt idx="1">
                  <c:v>15</c:v>
                </c:pt>
                <c:pt idx="2">
                  <c:v>30</c:v>
                </c:pt>
                <c:pt idx="3">
                  <c:v>45</c:v>
                </c:pt>
                <c:pt idx="4">
                  <c:v>60</c:v>
                </c:pt>
                <c:pt idx="5">
                  <c:v>75</c:v>
                </c:pt>
                <c:pt idx="6">
                  <c:v>90</c:v>
                </c:pt>
                <c:pt idx="7">
                  <c:v>105</c:v>
                </c:pt>
                <c:pt idx="8">
                  <c:v>120</c:v>
                </c:pt>
                <c:pt idx="9">
                  <c:v>135</c:v>
                </c:pt>
                <c:pt idx="10">
                  <c:v>150</c:v>
                </c:pt>
                <c:pt idx="11">
                  <c:v>165</c:v>
                </c:pt>
                <c:pt idx="12">
                  <c:v>180</c:v>
                </c:pt>
                <c:pt idx="13">
                  <c:v>195</c:v>
                </c:pt>
                <c:pt idx="14">
                  <c:v>210</c:v>
                </c:pt>
                <c:pt idx="15">
                  <c:v>225</c:v>
                </c:pt>
                <c:pt idx="16">
                  <c:v>240</c:v>
                </c:pt>
                <c:pt idx="17">
                  <c:v>255</c:v>
                </c:pt>
                <c:pt idx="18">
                  <c:v>270</c:v>
                </c:pt>
                <c:pt idx="19">
                  <c:v>285</c:v>
                </c:pt>
                <c:pt idx="20">
                  <c:v>300</c:v>
                </c:pt>
                <c:pt idx="21">
                  <c:v>315</c:v>
                </c:pt>
                <c:pt idx="22">
                  <c:v>330</c:v>
                </c:pt>
                <c:pt idx="23">
                  <c:v>345</c:v>
                </c:pt>
                <c:pt idx="24">
                  <c:v>360</c:v>
                </c:pt>
                <c:pt idx="25">
                  <c:v>375</c:v>
                </c:pt>
                <c:pt idx="26">
                  <c:v>390</c:v>
                </c:pt>
                <c:pt idx="27">
                  <c:v>405</c:v>
                </c:pt>
                <c:pt idx="28">
                  <c:v>420</c:v>
                </c:pt>
                <c:pt idx="29">
                  <c:v>435</c:v>
                </c:pt>
                <c:pt idx="30">
                  <c:v>450</c:v>
                </c:pt>
                <c:pt idx="31">
                  <c:v>465</c:v>
                </c:pt>
                <c:pt idx="32">
                  <c:v>480</c:v>
                </c:pt>
                <c:pt idx="33">
                  <c:v>495</c:v>
                </c:pt>
                <c:pt idx="34">
                  <c:v>510</c:v>
                </c:pt>
                <c:pt idx="35">
                  <c:v>525</c:v>
                </c:pt>
                <c:pt idx="36">
                  <c:v>540</c:v>
                </c:pt>
                <c:pt idx="37">
                  <c:v>555</c:v>
                </c:pt>
                <c:pt idx="38">
                  <c:v>570</c:v>
                </c:pt>
                <c:pt idx="39">
                  <c:v>585</c:v>
                </c:pt>
                <c:pt idx="40">
                  <c:v>600</c:v>
                </c:pt>
                <c:pt idx="41">
                  <c:v>615</c:v>
                </c:pt>
                <c:pt idx="42">
                  <c:v>630</c:v>
                </c:pt>
                <c:pt idx="43">
                  <c:v>645</c:v>
                </c:pt>
                <c:pt idx="44">
                  <c:v>660</c:v>
                </c:pt>
                <c:pt idx="45">
                  <c:v>675</c:v>
                </c:pt>
                <c:pt idx="46">
                  <c:v>690</c:v>
                </c:pt>
                <c:pt idx="47">
                  <c:v>705</c:v>
                </c:pt>
                <c:pt idx="48">
                  <c:v>720</c:v>
                </c:pt>
                <c:pt idx="49">
                  <c:v>735</c:v>
                </c:pt>
                <c:pt idx="50">
                  <c:v>750</c:v>
                </c:pt>
                <c:pt idx="51">
                  <c:v>765</c:v>
                </c:pt>
                <c:pt idx="52">
                  <c:v>780</c:v>
                </c:pt>
                <c:pt idx="53">
                  <c:v>795</c:v>
                </c:pt>
                <c:pt idx="54">
                  <c:v>810</c:v>
                </c:pt>
                <c:pt idx="55">
                  <c:v>825</c:v>
                </c:pt>
                <c:pt idx="56">
                  <c:v>840</c:v>
                </c:pt>
                <c:pt idx="57">
                  <c:v>855</c:v>
                </c:pt>
                <c:pt idx="58">
                  <c:v>870</c:v>
                </c:pt>
                <c:pt idx="59">
                  <c:v>885</c:v>
                </c:pt>
              </c:numCache>
            </c:numRef>
          </c:xVal>
          <c:yVal>
            <c:numRef>
              <c:f>Sheet1!$C$1:$C$60</c:f>
              <c:numCache>
                <c:formatCode>General</c:formatCode>
                <c:ptCount val="60"/>
                <c:pt idx="0">
                  <c:v>0</c:v>
                </c:pt>
                <c:pt idx="1">
                  <c:v>-0.25881904510252074</c:v>
                </c:pt>
                <c:pt idx="2">
                  <c:v>-0.49999999999999994</c:v>
                </c:pt>
                <c:pt idx="3">
                  <c:v>-0.70710678118654746</c:v>
                </c:pt>
                <c:pt idx="4">
                  <c:v>-0.8660254037844386</c:v>
                </c:pt>
                <c:pt idx="5">
                  <c:v>-0.96592582628906831</c:v>
                </c:pt>
                <c:pt idx="6">
                  <c:v>-1</c:v>
                </c:pt>
                <c:pt idx="7">
                  <c:v>-0.96592582628906831</c:v>
                </c:pt>
                <c:pt idx="8">
                  <c:v>-0.86602540378443871</c:v>
                </c:pt>
                <c:pt idx="9">
                  <c:v>-0.70710678118654757</c:v>
                </c:pt>
                <c:pt idx="10">
                  <c:v>-0.49999999999999994</c:v>
                </c:pt>
                <c:pt idx="11">
                  <c:v>-0.25881904510252102</c:v>
                </c:pt>
                <c:pt idx="12">
                  <c:v>-1.22514845490862E-16</c:v>
                </c:pt>
                <c:pt idx="13">
                  <c:v>0.25881904510252079</c:v>
                </c:pt>
                <c:pt idx="14">
                  <c:v>0.50000000000000011</c:v>
                </c:pt>
                <c:pt idx="15">
                  <c:v>0.70710678118654746</c:v>
                </c:pt>
                <c:pt idx="16">
                  <c:v>0.86602540378443837</c:v>
                </c:pt>
                <c:pt idx="17">
                  <c:v>0.96592582628906831</c:v>
                </c:pt>
                <c:pt idx="18">
                  <c:v>1</c:v>
                </c:pt>
                <c:pt idx="19">
                  <c:v>0.96592582628906842</c:v>
                </c:pt>
                <c:pt idx="20">
                  <c:v>0.8660254037844386</c:v>
                </c:pt>
                <c:pt idx="21">
                  <c:v>0.70710678118654768</c:v>
                </c:pt>
                <c:pt idx="22">
                  <c:v>0.50000000000000044</c:v>
                </c:pt>
                <c:pt idx="23">
                  <c:v>0.25881904510252068</c:v>
                </c:pt>
                <c:pt idx="24">
                  <c:v>2.45029690981724E-16</c:v>
                </c:pt>
                <c:pt idx="25">
                  <c:v>-0.25881904510252024</c:v>
                </c:pt>
                <c:pt idx="26">
                  <c:v>-0.5</c:v>
                </c:pt>
                <c:pt idx="27">
                  <c:v>-0.70710678118654735</c:v>
                </c:pt>
                <c:pt idx="28">
                  <c:v>-0.86602540378443882</c:v>
                </c:pt>
                <c:pt idx="29">
                  <c:v>-0.96592582628906831</c:v>
                </c:pt>
                <c:pt idx="30">
                  <c:v>-1</c:v>
                </c:pt>
                <c:pt idx="31">
                  <c:v>-0.96592582628906842</c:v>
                </c:pt>
                <c:pt idx="32">
                  <c:v>-0.86602540378443915</c:v>
                </c:pt>
                <c:pt idx="33">
                  <c:v>-0.70710678118654713</c:v>
                </c:pt>
                <c:pt idx="34">
                  <c:v>-0.49999999999999978</c:v>
                </c:pt>
                <c:pt idx="35">
                  <c:v>-0.25881904510252079</c:v>
                </c:pt>
                <c:pt idx="36">
                  <c:v>-3.67544536472586E-16</c:v>
                </c:pt>
                <c:pt idx="37">
                  <c:v>0.25881904510252013</c:v>
                </c:pt>
                <c:pt idx="38">
                  <c:v>0.49999999999999917</c:v>
                </c:pt>
                <c:pt idx="39">
                  <c:v>0.70710678118654791</c:v>
                </c:pt>
                <c:pt idx="40">
                  <c:v>0.86602540378443871</c:v>
                </c:pt>
                <c:pt idx="41">
                  <c:v>0.9659258262890682</c:v>
                </c:pt>
                <c:pt idx="42">
                  <c:v>1</c:v>
                </c:pt>
                <c:pt idx="43">
                  <c:v>0.96592582628906842</c:v>
                </c:pt>
                <c:pt idx="44">
                  <c:v>0.86602540378443915</c:v>
                </c:pt>
                <c:pt idx="45">
                  <c:v>0.70710678118654724</c:v>
                </c:pt>
                <c:pt idx="46">
                  <c:v>0.49999999999999989</c:v>
                </c:pt>
                <c:pt idx="47">
                  <c:v>0.25881904510252096</c:v>
                </c:pt>
                <c:pt idx="48">
                  <c:v>4.90059381963448E-16</c:v>
                </c:pt>
                <c:pt idx="49">
                  <c:v>-0.25881904510252002</c:v>
                </c:pt>
                <c:pt idx="50">
                  <c:v>-0.49999999999999906</c:v>
                </c:pt>
                <c:pt idx="51">
                  <c:v>-0.70710678118654779</c:v>
                </c:pt>
                <c:pt idx="52">
                  <c:v>-0.86602540378443871</c:v>
                </c:pt>
                <c:pt idx="53">
                  <c:v>-0.9659258262890682</c:v>
                </c:pt>
                <c:pt idx="54">
                  <c:v>-1</c:v>
                </c:pt>
                <c:pt idx="55">
                  <c:v>-0.96592582628906853</c:v>
                </c:pt>
                <c:pt idx="56">
                  <c:v>-0.86602540378443837</c:v>
                </c:pt>
                <c:pt idx="57">
                  <c:v>-0.70710678118654735</c:v>
                </c:pt>
                <c:pt idx="58">
                  <c:v>-0.5</c:v>
                </c:pt>
                <c:pt idx="59">
                  <c:v>-0.25881904510252107</c:v>
                </c:pt>
              </c:numCache>
            </c:numRef>
          </c:yVal>
          <c:smooth val="1"/>
        </c:ser>
        <c:dLbls>
          <c:showLegendKey val="0"/>
          <c:showVal val="0"/>
          <c:showCatName val="0"/>
          <c:showSerName val="0"/>
          <c:showPercent val="0"/>
          <c:showBubbleSize val="0"/>
        </c:dLbls>
        <c:axId val="107124992"/>
        <c:axId val="107130880"/>
      </c:scatterChart>
      <c:valAx>
        <c:axId val="107124992"/>
        <c:scaling>
          <c:orientation val="minMax"/>
        </c:scaling>
        <c:delete val="1"/>
        <c:axPos val="b"/>
        <c:numFmt formatCode="General" sourceLinked="1"/>
        <c:majorTickMark val="out"/>
        <c:minorTickMark val="none"/>
        <c:tickLblPos val="nextTo"/>
        <c:crossAx val="107130880"/>
        <c:crosses val="autoZero"/>
        <c:crossBetween val="midCat"/>
      </c:valAx>
      <c:valAx>
        <c:axId val="107130880"/>
        <c:scaling>
          <c:orientation val="minMax"/>
        </c:scaling>
        <c:delete val="1"/>
        <c:axPos val="l"/>
        <c:numFmt formatCode="General" sourceLinked="1"/>
        <c:majorTickMark val="out"/>
        <c:minorTickMark val="none"/>
        <c:tickLblPos val="nextTo"/>
        <c:crossAx val="107124992"/>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57150" cap="flat" cmpd="sng" algn="ctr">
              <a:solidFill>
                <a:schemeClr val="accent2"/>
              </a:solidFill>
              <a:prstDash val="solid"/>
            </a:ln>
            <a:effectLst/>
          </c:spPr>
          <c:marker>
            <c:symbol val="none"/>
          </c:marker>
          <c:xVal>
            <c:numRef>
              <c:f>Sheet1!$A$1:$A$60</c:f>
              <c:numCache>
                <c:formatCode>General</c:formatCode>
                <c:ptCount val="60"/>
                <c:pt idx="0">
                  <c:v>0</c:v>
                </c:pt>
                <c:pt idx="1">
                  <c:v>15</c:v>
                </c:pt>
                <c:pt idx="2">
                  <c:v>30</c:v>
                </c:pt>
                <c:pt idx="3">
                  <c:v>45</c:v>
                </c:pt>
                <c:pt idx="4">
                  <c:v>60</c:v>
                </c:pt>
                <c:pt idx="5">
                  <c:v>75</c:v>
                </c:pt>
                <c:pt idx="6">
                  <c:v>90</c:v>
                </c:pt>
                <c:pt idx="7">
                  <c:v>105</c:v>
                </c:pt>
                <c:pt idx="8">
                  <c:v>120</c:v>
                </c:pt>
                <c:pt idx="9">
                  <c:v>135</c:v>
                </c:pt>
                <c:pt idx="10">
                  <c:v>150</c:v>
                </c:pt>
                <c:pt idx="11">
                  <c:v>165</c:v>
                </c:pt>
                <c:pt idx="12">
                  <c:v>180</c:v>
                </c:pt>
                <c:pt idx="13">
                  <c:v>195</c:v>
                </c:pt>
                <c:pt idx="14">
                  <c:v>210</c:v>
                </c:pt>
                <c:pt idx="15">
                  <c:v>225</c:v>
                </c:pt>
                <c:pt idx="16">
                  <c:v>240</c:v>
                </c:pt>
                <c:pt idx="17">
                  <c:v>255</c:v>
                </c:pt>
                <c:pt idx="18">
                  <c:v>270</c:v>
                </c:pt>
                <c:pt idx="19">
                  <c:v>285</c:v>
                </c:pt>
                <c:pt idx="20">
                  <c:v>300</c:v>
                </c:pt>
                <c:pt idx="21">
                  <c:v>315</c:v>
                </c:pt>
                <c:pt idx="22">
                  <c:v>330</c:v>
                </c:pt>
                <c:pt idx="23">
                  <c:v>345</c:v>
                </c:pt>
                <c:pt idx="24">
                  <c:v>360</c:v>
                </c:pt>
                <c:pt idx="25">
                  <c:v>375</c:v>
                </c:pt>
                <c:pt idx="26">
                  <c:v>390</c:v>
                </c:pt>
                <c:pt idx="27">
                  <c:v>405</c:v>
                </c:pt>
                <c:pt idx="28">
                  <c:v>420</c:v>
                </c:pt>
                <c:pt idx="29">
                  <c:v>435</c:v>
                </c:pt>
                <c:pt idx="30">
                  <c:v>450</c:v>
                </c:pt>
                <c:pt idx="31">
                  <c:v>465</c:v>
                </c:pt>
                <c:pt idx="32">
                  <c:v>480</c:v>
                </c:pt>
                <c:pt idx="33">
                  <c:v>495</c:v>
                </c:pt>
                <c:pt idx="34">
                  <c:v>510</c:v>
                </c:pt>
                <c:pt idx="35">
                  <c:v>525</c:v>
                </c:pt>
                <c:pt idx="36">
                  <c:v>540</c:v>
                </c:pt>
                <c:pt idx="37">
                  <c:v>555</c:v>
                </c:pt>
                <c:pt idx="38">
                  <c:v>570</c:v>
                </c:pt>
                <c:pt idx="39">
                  <c:v>585</c:v>
                </c:pt>
                <c:pt idx="40">
                  <c:v>600</c:v>
                </c:pt>
                <c:pt idx="41">
                  <c:v>615</c:v>
                </c:pt>
                <c:pt idx="42">
                  <c:v>630</c:v>
                </c:pt>
                <c:pt idx="43">
                  <c:v>645</c:v>
                </c:pt>
                <c:pt idx="44">
                  <c:v>660</c:v>
                </c:pt>
                <c:pt idx="45">
                  <c:v>675</c:v>
                </c:pt>
                <c:pt idx="46">
                  <c:v>690</c:v>
                </c:pt>
                <c:pt idx="47">
                  <c:v>705</c:v>
                </c:pt>
                <c:pt idx="48">
                  <c:v>720</c:v>
                </c:pt>
                <c:pt idx="49">
                  <c:v>735</c:v>
                </c:pt>
                <c:pt idx="50">
                  <c:v>750</c:v>
                </c:pt>
                <c:pt idx="51">
                  <c:v>765</c:v>
                </c:pt>
                <c:pt idx="52">
                  <c:v>780</c:v>
                </c:pt>
                <c:pt idx="53">
                  <c:v>795</c:v>
                </c:pt>
                <c:pt idx="54">
                  <c:v>810</c:v>
                </c:pt>
                <c:pt idx="55">
                  <c:v>825</c:v>
                </c:pt>
                <c:pt idx="56">
                  <c:v>840</c:v>
                </c:pt>
                <c:pt idx="57">
                  <c:v>855</c:v>
                </c:pt>
                <c:pt idx="58">
                  <c:v>870</c:v>
                </c:pt>
                <c:pt idx="59">
                  <c:v>885</c:v>
                </c:pt>
              </c:numCache>
            </c:numRef>
          </c:xVal>
          <c:yVal>
            <c:numRef>
              <c:f>Sheet1!$B$1:$B$60</c:f>
              <c:numCache>
                <c:formatCode>General</c:formatCode>
                <c:ptCount val="60"/>
                <c:pt idx="0">
                  <c:v>0</c:v>
                </c:pt>
                <c:pt idx="1">
                  <c:v>0.25881904510252074</c:v>
                </c:pt>
                <c:pt idx="2">
                  <c:v>0.49999999999999994</c:v>
                </c:pt>
                <c:pt idx="3">
                  <c:v>0.70710678118654746</c:v>
                </c:pt>
                <c:pt idx="4">
                  <c:v>0.8660254037844386</c:v>
                </c:pt>
                <c:pt idx="5">
                  <c:v>0.96592582628906831</c:v>
                </c:pt>
                <c:pt idx="6">
                  <c:v>1</c:v>
                </c:pt>
                <c:pt idx="7">
                  <c:v>0.96592582628906831</c:v>
                </c:pt>
                <c:pt idx="8">
                  <c:v>0.86602540378443871</c:v>
                </c:pt>
                <c:pt idx="9">
                  <c:v>0.70710678118654757</c:v>
                </c:pt>
                <c:pt idx="10">
                  <c:v>0.49999999999999994</c:v>
                </c:pt>
                <c:pt idx="11">
                  <c:v>0.25881904510252102</c:v>
                </c:pt>
                <c:pt idx="12">
                  <c:v>1.22514845490862E-16</c:v>
                </c:pt>
                <c:pt idx="13">
                  <c:v>-0.25881904510252079</c:v>
                </c:pt>
                <c:pt idx="14">
                  <c:v>-0.50000000000000011</c:v>
                </c:pt>
                <c:pt idx="15">
                  <c:v>-0.70710678118654746</c:v>
                </c:pt>
                <c:pt idx="16">
                  <c:v>-0.86602540378443837</c:v>
                </c:pt>
                <c:pt idx="17">
                  <c:v>-0.96592582628906831</c:v>
                </c:pt>
                <c:pt idx="18">
                  <c:v>-1</c:v>
                </c:pt>
                <c:pt idx="19">
                  <c:v>-0.96592582628906842</c:v>
                </c:pt>
                <c:pt idx="20">
                  <c:v>-0.8660254037844386</c:v>
                </c:pt>
                <c:pt idx="21">
                  <c:v>-0.70710678118654768</c:v>
                </c:pt>
                <c:pt idx="22">
                  <c:v>-0.50000000000000044</c:v>
                </c:pt>
                <c:pt idx="23">
                  <c:v>-0.25881904510252068</c:v>
                </c:pt>
                <c:pt idx="24">
                  <c:v>-2.45029690981724E-16</c:v>
                </c:pt>
                <c:pt idx="25">
                  <c:v>0.25881904510252024</c:v>
                </c:pt>
                <c:pt idx="26">
                  <c:v>0.5</c:v>
                </c:pt>
                <c:pt idx="27">
                  <c:v>0.70710678118654735</c:v>
                </c:pt>
                <c:pt idx="28">
                  <c:v>0.86602540378443882</c:v>
                </c:pt>
                <c:pt idx="29">
                  <c:v>0.96592582628906831</c:v>
                </c:pt>
                <c:pt idx="30">
                  <c:v>1</c:v>
                </c:pt>
                <c:pt idx="31">
                  <c:v>0.96592582628906842</c:v>
                </c:pt>
                <c:pt idx="32">
                  <c:v>0.86602540378443915</c:v>
                </c:pt>
                <c:pt idx="33">
                  <c:v>0.70710678118654713</c:v>
                </c:pt>
                <c:pt idx="34">
                  <c:v>0.49999999999999978</c:v>
                </c:pt>
                <c:pt idx="35">
                  <c:v>0.25881904510252079</c:v>
                </c:pt>
                <c:pt idx="36">
                  <c:v>3.67544536472586E-16</c:v>
                </c:pt>
                <c:pt idx="37">
                  <c:v>-0.25881904510252013</c:v>
                </c:pt>
                <c:pt idx="38">
                  <c:v>-0.49999999999999917</c:v>
                </c:pt>
                <c:pt idx="39">
                  <c:v>-0.70710678118654791</c:v>
                </c:pt>
                <c:pt idx="40">
                  <c:v>-0.86602540378443871</c:v>
                </c:pt>
                <c:pt idx="41">
                  <c:v>-0.9659258262890682</c:v>
                </c:pt>
                <c:pt idx="42">
                  <c:v>-1</c:v>
                </c:pt>
                <c:pt idx="43">
                  <c:v>-0.96592582628906842</c:v>
                </c:pt>
                <c:pt idx="44">
                  <c:v>-0.86602540378443915</c:v>
                </c:pt>
                <c:pt idx="45">
                  <c:v>-0.70710678118654724</c:v>
                </c:pt>
                <c:pt idx="46">
                  <c:v>-0.49999999999999989</c:v>
                </c:pt>
                <c:pt idx="47">
                  <c:v>-0.25881904510252096</c:v>
                </c:pt>
                <c:pt idx="48">
                  <c:v>-4.90059381963448E-16</c:v>
                </c:pt>
                <c:pt idx="49">
                  <c:v>0.25881904510252002</c:v>
                </c:pt>
                <c:pt idx="50">
                  <c:v>0.49999999999999906</c:v>
                </c:pt>
                <c:pt idx="51">
                  <c:v>0.70710678118654779</c:v>
                </c:pt>
                <c:pt idx="52">
                  <c:v>0.86602540378443871</c:v>
                </c:pt>
                <c:pt idx="53">
                  <c:v>0.9659258262890682</c:v>
                </c:pt>
                <c:pt idx="54">
                  <c:v>1</c:v>
                </c:pt>
                <c:pt idx="55">
                  <c:v>0.96592582628906853</c:v>
                </c:pt>
                <c:pt idx="56">
                  <c:v>0.86602540378443837</c:v>
                </c:pt>
                <c:pt idx="57">
                  <c:v>0.70710678118654735</c:v>
                </c:pt>
                <c:pt idx="58">
                  <c:v>0.5</c:v>
                </c:pt>
                <c:pt idx="59">
                  <c:v>0.25881904510252107</c:v>
                </c:pt>
              </c:numCache>
            </c:numRef>
          </c:yVal>
          <c:smooth val="1"/>
        </c:ser>
        <c:dLbls>
          <c:showLegendKey val="0"/>
          <c:showVal val="0"/>
          <c:showCatName val="0"/>
          <c:showSerName val="0"/>
          <c:showPercent val="0"/>
          <c:showBubbleSize val="0"/>
        </c:dLbls>
        <c:axId val="107138048"/>
        <c:axId val="107483904"/>
      </c:scatterChart>
      <c:valAx>
        <c:axId val="107138048"/>
        <c:scaling>
          <c:orientation val="minMax"/>
        </c:scaling>
        <c:delete val="1"/>
        <c:axPos val="b"/>
        <c:numFmt formatCode="General" sourceLinked="1"/>
        <c:majorTickMark val="out"/>
        <c:minorTickMark val="none"/>
        <c:tickLblPos val="nextTo"/>
        <c:crossAx val="107483904"/>
        <c:crosses val="autoZero"/>
        <c:crossBetween val="midCat"/>
      </c:valAx>
      <c:valAx>
        <c:axId val="107483904"/>
        <c:scaling>
          <c:orientation val="minMax"/>
        </c:scaling>
        <c:delete val="1"/>
        <c:axPos val="l"/>
        <c:numFmt formatCode="General" sourceLinked="1"/>
        <c:majorTickMark val="out"/>
        <c:minorTickMark val="none"/>
        <c:tickLblPos val="nextTo"/>
        <c:crossAx val="107138048"/>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57150">
              <a:solidFill>
                <a:srgbClr val="92D050"/>
              </a:solidFill>
            </a:ln>
          </c:spPr>
          <c:marker>
            <c:symbol val="none"/>
          </c:marker>
          <c:xVal>
            <c:numRef>
              <c:f>Sheet1!$A$1:$A$60</c:f>
              <c:numCache>
                <c:formatCode>General</c:formatCode>
                <c:ptCount val="60"/>
                <c:pt idx="0">
                  <c:v>0</c:v>
                </c:pt>
                <c:pt idx="1">
                  <c:v>15</c:v>
                </c:pt>
                <c:pt idx="2">
                  <c:v>30</c:v>
                </c:pt>
                <c:pt idx="3">
                  <c:v>45</c:v>
                </c:pt>
                <c:pt idx="4">
                  <c:v>60</c:v>
                </c:pt>
                <c:pt idx="5">
                  <c:v>75</c:v>
                </c:pt>
                <c:pt idx="6">
                  <c:v>90</c:v>
                </c:pt>
                <c:pt idx="7">
                  <c:v>105</c:v>
                </c:pt>
                <c:pt idx="8">
                  <c:v>120</c:v>
                </c:pt>
                <c:pt idx="9">
                  <c:v>135</c:v>
                </c:pt>
                <c:pt idx="10">
                  <c:v>150</c:v>
                </c:pt>
                <c:pt idx="11">
                  <c:v>165</c:v>
                </c:pt>
                <c:pt idx="12">
                  <c:v>180</c:v>
                </c:pt>
                <c:pt idx="13">
                  <c:v>195</c:v>
                </c:pt>
                <c:pt idx="14">
                  <c:v>210</c:v>
                </c:pt>
                <c:pt idx="15">
                  <c:v>225</c:v>
                </c:pt>
                <c:pt idx="16">
                  <c:v>240</c:v>
                </c:pt>
                <c:pt idx="17">
                  <c:v>255</c:v>
                </c:pt>
                <c:pt idx="18">
                  <c:v>270</c:v>
                </c:pt>
                <c:pt idx="19">
                  <c:v>285</c:v>
                </c:pt>
                <c:pt idx="20">
                  <c:v>300</c:v>
                </c:pt>
                <c:pt idx="21">
                  <c:v>315</c:v>
                </c:pt>
                <c:pt idx="22">
                  <c:v>330</c:v>
                </c:pt>
                <c:pt idx="23">
                  <c:v>345</c:v>
                </c:pt>
                <c:pt idx="24">
                  <c:v>360</c:v>
                </c:pt>
                <c:pt idx="25">
                  <c:v>375</c:v>
                </c:pt>
                <c:pt idx="26">
                  <c:v>390</c:v>
                </c:pt>
                <c:pt idx="27">
                  <c:v>405</c:v>
                </c:pt>
                <c:pt idx="28">
                  <c:v>420</c:v>
                </c:pt>
                <c:pt idx="29">
                  <c:v>435</c:v>
                </c:pt>
                <c:pt idx="30">
                  <c:v>450</c:v>
                </c:pt>
                <c:pt idx="31">
                  <c:v>465</c:v>
                </c:pt>
                <c:pt idx="32">
                  <c:v>480</c:v>
                </c:pt>
                <c:pt idx="33">
                  <c:v>495</c:v>
                </c:pt>
                <c:pt idx="34">
                  <c:v>510</c:v>
                </c:pt>
                <c:pt idx="35">
                  <c:v>525</c:v>
                </c:pt>
                <c:pt idx="36">
                  <c:v>540</c:v>
                </c:pt>
                <c:pt idx="37">
                  <c:v>555</c:v>
                </c:pt>
                <c:pt idx="38">
                  <c:v>570</c:v>
                </c:pt>
                <c:pt idx="39">
                  <c:v>585</c:v>
                </c:pt>
                <c:pt idx="40">
                  <c:v>600</c:v>
                </c:pt>
                <c:pt idx="41">
                  <c:v>615</c:v>
                </c:pt>
                <c:pt idx="42">
                  <c:v>630</c:v>
                </c:pt>
                <c:pt idx="43">
                  <c:v>645</c:v>
                </c:pt>
                <c:pt idx="44">
                  <c:v>660</c:v>
                </c:pt>
                <c:pt idx="45">
                  <c:v>675</c:v>
                </c:pt>
                <c:pt idx="46">
                  <c:v>690</c:v>
                </c:pt>
                <c:pt idx="47">
                  <c:v>705</c:v>
                </c:pt>
                <c:pt idx="48">
                  <c:v>720</c:v>
                </c:pt>
                <c:pt idx="49">
                  <c:v>735</c:v>
                </c:pt>
                <c:pt idx="50">
                  <c:v>750</c:v>
                </c:pt>
                <c:pt idx="51">
                  <c:v>765</c:v>
                </c:pt>
                <c:pt idx="52">
                  <c:v>780</c:v>
                </c:pt>
                <c:pt idx="53">
                  <c:v>795</c:v>
                </c:pt>
                <c:pt idx="54">
                  <c:v>810</c:v>
                </c:pt>
                <c:pt idx="55">
                  <c:v>825</c:v>
                </c:pt>
                <c:pt idx="56">
                  <c:v>840</c:v>
                </c:pt>
                <c:pt idx="57">
                  <c:v>855</c:v>
                </c:pt>
                <c:pt idx="58">
                  <c:v>870</c:v>
                </c:pt>
                <c:pt idx="59">
                  <c:v>885</c:v>
                </c:pt>
              </c:numCache>
            </c:numRef>
          </c:xVal>
          <c:yVal>
            <c:numRef>
              <c:f>Sheet1!$B$1:$B$60</c:f>
              <c:numCache>
                <c:formatCode>General</c:formatCode>
                <c:ptCount val="60"/>
                <c:pt idx="0">
                  <c:v>0</c:v>
                </c:pt>
                <c:pt idx="1">
                  <c:v>0.25881904510252074</c:v>
                </c:pt>
                <c:pt idx="2">
                  <c:v>0.49999999999999994</c:v>
                </c:pt>
                <c:pt idx="3">
                  <c:v>0.70710678118654746</c:v>
                </c:pt>
                <c:pt idx="4">
                  <c:v>0.8660254037844386</c:v>
                </c:pt>
                <c:pt idx="5">
                  <c:v>0.96592582628906831</c:v>
                </c:pt>
                <c:pt idx="6">
                  <c:v>1</c:v>
                </c:pt>
                <c:pt idx="7">
                  <c:v>0.96592582628906831</c:v>
                </c:pt>
                <c:pt idx="8">
                  <c:v>0.86602540378443871</c:v>
                </c:pt>
                <c:pt idx="9">
                  <c:v>0.70710678118654757</c:v>
                </c:pt>
                <c:pt idx="10">
                  <c:v>0.49999999999999994</c:v>
                </c:pt>
                <c:pt idx="11">
                  <c:v>0.25881904510252102</c:v>
                </c:pt>
                <c:pt idx="12">
                  <c:v>1.22514845490862E-16</c:v>
                </c:pt>
                <c:pt idx="13">
                  <c:v>-0.25881904510252079</c:v>
                </c:pt>
                <c:pt idx="14">
                  <c:v>-0.50000000000000011</c:v>
                </c:pt>
                <c:pt idx="15">
                  <c:v>-0.70710678118654746</c:v>
                </c:pt>
                <c:pt idx="16">
                  <c:v>-0.86602540378443837</c:v>
                </c:pt>
                <c:pt idx="17">
                  <c:v>-0.96592582628906831</c:v>
                </c:pt>
                <c:pt idx="18">
                  <c:v>-1</c:v>
                </c:pt>
                <c:pt idx="19">
                  <c:v>-0.96592582628906842</c:v>
                </c:pt>
                <c:pt idx="20">
                  <c:v>-0.8660254037844386</c:v>
                </c:pt>
                <c:pt idx="21">
                  <c:v>-0.70710678118654768</c:v>
                </c:pt>
                <c:pt idx="22">
                  <c:v>-0.50000000000000044</c:v>
                </c:pt>
                <c:pt idx="23">
                  <c:v>-0.25881904510252068</c:v>
                </c:pt>
                <c:pt idx="24">
                  <c:v>-2.45029690981724E-16</c:v>
                </c:pt>
                <c:pt idx="25">
                  <c:v>0.25881904510252024</c:v>
                </c:pt>
                <c:pt idx="26">
                  <c:v>0.5</c:v>
                </c:pt>
                <c:pt idx="27">
                  <c:v>0.70710678118654735</c:v>
                </c:pt>
                <c:pt idx="28">
                  <c:v>0.86602540378443882</c:v>
                </c:pt>
                <c:pt idx="29">
                  <c:v>0.96592582628906831</c:v>
                </c:pt>
                <c:pt idx="30">
                  <c:v>1</c:v>
                </c:pt>
                <c:pt idx="31">
                  <c:v>0.96592582628906842</c:v>
                </c:pt>
                <c:pt idx="32">
                  <c:v>0.86602540378443915</c:v>
                </c:pt>
                <c:pt idx="33">
                  <c:v>0.70710678118654713</c:v>
                </c:pt>
                <c:pt idx="34">
                  <c:v>0.49999999999999978</c:v>
                </c:pt>
                <c:pt idx="35">
                  <c:v>0.25881904510252079</c:v>
                </c:pt>
                <c:pt idx="36">
                  <c:v>3.67544536472586E-16</c:v>
                </c:pt>
                <c:pt idx="37">
                  <c:v>-0.25881904510252013</c:v>
                </c:pt>
                <c:pt idx="38">
                  <c:v>-0.49999999999999917</c:v>
                </c:pt>
                <c:pt idx="39">
                  <c:v>-0.70710678118654791</c:v>
                </c:pt>
                <c:pt idx="40">
                  <c:v>-0.86602540378443871</c:v>
                </c:pt>
                <c:pt idx="41">
                  <c:v>-0.9659258262890682</c:v>
                </c:pt>
                <c:pt idx="42">
                  <c:v>-1</c:v>
                </c:pt>
                <c:pt idx="43">
                  <c:v>-0.96592582628906842</c:v>
                </c:pt>
                <c:pt idx="44">
                  <c:v>-0.86602540378443915</c:v>
                </c:pt>
                <c:pt idx="45">
                  <c:v>-0.70710678118654724</c:v>
                </c:pt>
                <c:pt idx="46">
                  <c:v>-0.49999999999999989</c:v>
                </c:pt>
                <c:pt idx="47">
                  <c:v>-0.25881904510252096</c:v>
                </c:pt>
                <c:pt idx="48">
                  <c:v>-4.90059381963448E-16</c:v>
                </c:pt>
                <c:pt idx="49">
                  <c:v>0.25881904510252002</c:v>
                </c:pt>
                <c:pt idx="50">
                  <c:v>0.49999999999999906</c:v>
                </c:pt>
                <c:pt idx="51">
                  <c:v>0.70710678118654779</c:v>
                </c:pt>
                <c:pt idx="52">
                  <c:v>0.86602540378443871</c:v>
                </c:pt>
                <c:pt idx="53">
                  <c:v>0.9659258262890682</c:v>
                </c:pt>
                <c:pt idx="54">
                  <c:v>1</c:v>
                </c:pt>
                <c:pt idx="55">
                  <c:v>0.96592582628906853</c:v>
                </c:pt>
                <c:pt idx="56">
                  <c:v>0.86602540378443837</c:v>
                </c:pt>
                <c:pt idx="57">
                  <c:v>0.70710678118654735</c:v>
                </c:pt>
                <c:pt idx="58">
                  <c:v>0.5</c:v>
                </c:pt>
                <c:pt idx="59">
                  <c:v>0.25881904510252107</c:v>
                </c:pt>
              </c:numCache>
            </c:numRef>
          </c:yVal>
          <c:smooth val="1"/>
        </c:ser>
        <c:dLbls>
          <c:showLegendKey val="0"/>
          <c:showVal val="0"/>
          <c:showCatName val="0"/>
          <c:showSerName val="0"/>
          <c:showPercent val="0"/>
          <c:showBubbleSize val="0"/>
        </c:dLbls>
        <c:axId val="107511808"/>
        <c:axId val="107513344"/>
      </c:scatterChart>
      <c:valAx>
        <c:axId val="107511808"/>
        <c:scaling>
          <c:orientation val="minMax"/>
        </c:scaling>
        <c:delete val="1"/>
        <c:axPos val="b"/>
        <c:numFmt formatCode="General" sourceLinked="1"/>
        <c:majorTickMark val="out"/>
        <c:minorTickMark val="none"/>
        <c:tickLblPos val="nextTo"/>
        <c:crossAx val="107513344"/>
        <c:crosses val="autoZero"/>
        <c:crossBetween val="midCat"/>
      </c:valAx>
      <c:valAx>
        <c:axId val="107513344"/>
        <c:scaling>
          <c:orientation val="minMax"/>
        </c:scaling>
        <c:delete val="1"/>
        <c:axPos val="l"/>
        <c:numFmt formatCode="General" sourceLinked="1"/>
        <c:majorTickMark val="out"/>
        <c:minorTickMark val="none"/>
        <c:tickLblPos val="nextTo"/>
        <c:crossAx val="107511808"/>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7607" y="0"/>
            <a:ext cx="2889938" cy="493633"/>
          </a:xfrm>
          <a:prstGeom prst="rect">
            <a:avLst/>
          </a:prstGeom>
        </p:spPr>
        <p:txBody>
          <a:bodyPr vert="horz" lIns="91440" tIns="45720" rIns="91440" bIns="45720" rtlCol="0"/>
          <a:lstStyle>
            <a:lvl1pPr algn="r">
              <a:defRPr sz="1200"/>
            </a:lvl1pPr>
          </a:lstStyle>
          <a:p>
            <a:fld id="{B88176D8-8894-49ED-A652-4B1BF1D5E4F3}" type="datetimeFigureOut">
              <a:rPr lang="en-GB" smtClean="0"/>
              <a:t>25/02/2016</a:t>
            </a:fld>
            <a:endParaRPr lang="en-GB"/>
          </a:p>
        </p:txBody>
      </p:sp>
      <p:sp>
        <p:nvSpPr>
          <p:cNvPr id="4" name="Footer Placeholder 3"/>
          <p:cNvSpPr>
            <a:spLocks noGrp="1"/>
          </p:cNvSpPr>
          <p:nvPr>
            <p:ph type="ftr" sz="quarter" idx="2"/>
          </p:nvPr>
        </p:nvSpPr>
        <p:spPr>
          <a:xfrm>
            <a:off x="0" y="9377317"/>
            <a:ext cx="2889938" cy="49363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7607" y="9377317"/>
            <a:ext cx="2889938" cy="493633"/>
          </a:xfrm>
          <a:prstGeom prst="rect">
            <a:avLst/>
          </a:prstGeom>
        </p:spPr>
        <p:txBody>
          <a:bodyPr vert="horz" lIns="91440" tIns="45720" rIns="91440" bIns="45720" rtlCol="0" anchor="b"/>
          <a:lstStyle>
            <a:lvl1pPr algn="r">
              <a:defRPr sz="1200"/>
            </a:lvl1pPr>
          </a:lstStyle>
          <a:p>
            <a:fld id="{9F0F31C0-DFE5-4E2F-9333-F5E859A3BABD}" type="slidenum">
              <a:rPr lang="en-GB" smtClean="0"/>
              <a:t>‹#›</a:t>
            </a:fld>
            <a:endParaRPr lang="en-GB"/>
          </a:p>
        </p:txBody>
      </p:sp>
    </p:spTree>
    <p:extLst>
      <p:ext uri="{BB962C8B-B14F-4D97-AF65-F5344CB8AC3E}">
        <p14:creationId xmlns:p14="http://schemas.microsoft.com/office/powerpoint/2010/main" val="1553659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3633"/>
          </a:xfrm>
          <a:prstGeom prst="rect">
            <a:avLst/>
          </a:prstGeom>
        </p:spPr>
        <p:txBody>
          <a:bodyPr vert="horz" lIns="91440" tIns="45720" rIns="91440" bIns="45720" rtlCol="0"/>
          <a:lstStyle>
            <a:lvl1pPr algn="r">
              <a:defRPr sz="1200"/>
            </a:lvl1pPr>
          </a:lstStyle>
          <a:p>
            <a:fld id="{0189B78F-F34F-4660-B3FC-84E8C91FC7B4}" type="datetimeFigureOut">
              <a:rPr lang="en-GB" smtClean="0"/>
              <a:t>25/02/2016</a:t>
            </a:fld>
            <a:endParaRPr lang="en-GB"/>
          </a:p>
        </p:txBody>
      </p:sp>
      <p:sp>
        <p:nvSpPr>
          <p:cNvPr id="4" name="Slide Image Placeholder 3"/>
          <p:cNvSpPr>
            <a:spLocks noGrp="1" noRot="1" noChangeAspect="1"/>
          </p:cNvSpPr>
          <p:nvPr>
            <p:ph type="sldImg" idx="2"/>
          </p:nvPr>
        </p:nvSpPr>
        <p:spPr>
          <a:xfrm>
            <a:off x="866775" y="739775"/>
            <a:ext cx="4935538" cy="37020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689516"/>
            <a:ext cx="5335270" cy="444269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7317"/>
            <a:ext cx="2889938" cy="49363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377317"/>
            <a:ext cx="2889938" cy="493633"/>
          </a:xfrm>
          <a:prstGeom prst="rect">
            <a:avLst/>
          </a:prstGeom>
        </p:spPr>
        <p:txBody>
          <a:bodyPr vert="horz" lIns="91440" tIns="45720" rIns="91440" bIns="45720" rtlCol="0" anchor="b"/>
          <a:lstStyle>
            <a:lvl1pPr algn="r">
              <a:defRPr sz="1200"/>
            </a:lvl1pPr>
          </a:lstStyle>
          <a:p>
            <a:fld id="{0AB7600C-D6D5-4D91-9683-B19B2ADF3DC0}" type="slidenum">
              <a:rPr lang="en-GB" smtClean="0"/>
              <a:t>‹#›</a:t>
            </a:fld>
            <a:endParaRPr lang="en-GB"/>
          </a:p>
        </p:txBody>
      </p:sp>
    </p:spTree>
    <p:extLst>
      <p:ext uri="{BB962C8B-B14F-4D97-AF65-F5344CB8AC3E}">
        <p14:creationId xmlns:p14="http://schemas.microsoft.com/office/powerpoint/2010/main" val="702877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Traumatic_brain_injur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Emo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en.wikipedia.org/wiki/Problem_solving" TargetMode="External"/><Relationship Id="rId4" Type="http://schemas.openxmlformats.org/officeDocument/2006/relationships/hyperlink" Target="http://en.wikipedia.org/wiki/Personality"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ncbi.nlm.nih.gov/books/n/mcb/A7315/def-item/A7354/"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www.ncbi.nlm.nih.gov/books/n/mcb/A7315/def-item/A7515/" TargetMode="External"/><Relationship Id="rId5" Type="http://schemas.openxmlformats.org/officeDocument/2006/relationships/hyperlink" Target="http://www.ncbi.nlm.nih.gov/books/n/mcb/A7315/def-item/A7461/" TargetMode="External"/><Relationship Id="rId4" Type="http://schemas.openxmlformats.org/officeDocument/2006/relationships/hyperlink" Target="http://www.ncbi.nlm.nih.gov/books/n/mcb/A7315/def-item/A7765/"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1</a:t>
            </a:fld>
            <a:endParaRPr lang="en-GB"/>
          </a:p>
        </p:txBody>
      </p:sp>
    </p:spTree>
    <p:extLst>
      <p:ext uri="{BB962C8B-B14F-4D97-AF65-F5344CB8AC3E}">
        <p14:creationId xmlns:p14="http://schemas.microsoft.com/office/powerpoint/2010/main" val="2827561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smtClean="0">
                <a:solidFill>
                  <a:schemeClr val="tx1"/>
                </a:solidFill>
              </a:rPr>
              <a:t>This image is here to highlight the fact that when we talk about the “cortex”,</a:t>
            </a:r>
            <a:r>
              <a:rPr lang="en-GB" altLang="en-US" baseline="0" dirty="0" smtClean="0">
                <a:solidFill>
                  <a:schemeClr val="tx1"/>
                </a:solidFill>
              </a:rPr>
              <a:t> we are only considering the outer layer of the brain and not the deep brain structures.</a:t>
            </a:r>
          </a:p>
          <a:p>
            <a:endParaRPr lang="en-GB" altLang="en-US" baseline="0" dirty="0" smtClean="0">
              <a:solidFill>
                <a:schemeClr val="tx1"/>
              </a:solidFill>
            </a:endParaRPr>
          </a:p>
          <a:p>
            <a:r>
              <a:rPr lang="en-GB" altLang="en-US" dirty="0" smtClean="0">
                <a:solidFill>
                  <a:schemeClr val="tx1"/>
                </a:solidFill>
              </a:rPr>
              <a:t>Arteries (small red)</a:t>
            </a:r>
          </a:p>
          <a:p>
            <a:r>
              <a:rPr lang="en-GB" altLang="en-US" dirty="0" smtClean="0">
                <a:solidFill>
                  <a:schemeClr val="tx1"/>
                </a:solidFill>
              </a:rPr>
              <a:t>Veins (big purple)</a:t>
            </a:r>
          </a:p>
          <a:p>
            <a:r>
              <a:rPr lang="en-GB" altLang="en-US" dirty="0" smtClean="0">
                <a:solidFill>
                  <a:schemeClr val="tx1"/>
                </a:solidFill>
              </a:rPr>
              <a:t>“Grey matter” and “white matter”: but pink</a:t>
            </a:r>
          </a:p>
          <a:p>
            <a:r>
              <a:rPr lang="en-GB" altLang="en-US" dirty="0" smtClean="0">
                <a:solidFill>
                  <a:schemeClr val="tx1"/>
                </a:solidFill>
              </a:rPr>
              <a:t>Intracranial recording for epilepsy. Surface of human brain in situ. </a:t>
            </a:r>
          </a:p>
          <a:p>
            <a:endParaRPr lang="en-GB" altLang="en-US" dirty="0" smtClean="0">
              <a:solidFill>
                <a:schemeClr val="tx1"/>
              </a:solidFill>
            </a:endParaRPr>
          </a:p>
          <a:p>
            <a:r>
              <a:rPr lang="en-GB" altLang="en-US" dirty="0" err="1" smtClean="0">
                <a:solidFill>
                  <a:schemeClr val="tx1"/>
                </a:solidFill>
              </a:rPr>
              <a:t>Gyrus</a:t>
            </a:r>
            <a:r>
              <a:rPr lang="en-GB" altLang="en-US" dirty="0" smtClean="0">
                <a:solidFill>
                  <a:schemeClr val="tx1"/>
                </a:solidFill>
              </a:rPr>
              <a:t>/</a:t>
            </a:r>
            <a:r>
              <a:rPr lang="en-GB" altLang="en-US" dirty="0" err="1" smtClean="0">
                <a:solidFill>
                  <a:schemeClr val="tx1"/>
                </a:solidFill>
              </a:rPr>
              <a:t>Gyri</a:t>
            </a:r>
            <a:r>
              <a:rPr lang="en-GB" altLang="en-US" baseline="0" dirty="0" smtClean="0">
                <a:solidFill>
                  <a:schemeClr val="tx1"/>
                </a:solidFill>
              </a:rPr>
              <a:t> = the outward folds of the cortex</a:t>
            </a:r>
          </a:p>
          <a:p>
            <a:r>
              <a:rPr lang="en-GB" altLang="en-US" baseline="0" dirty="0" smtClean="0">
                <a:solidFill>
                  <a:schemeClr val="tx1"/>
                </a:solidFill>
              </a:rPr>
              <a:t>Sulcus/Sulci = the inward folds of the cortex</a:t>
            </a:r>
            <a:endParaRPr lang="en-GB" altLang="en-US" dirty="0" smtClean="0">
              <a:solidFill>
                <a:schemeClr val="tx1"/>
              </a:solidFill>
            </a:endParaRPr>
          </a:p>
          <a:p>
            <a:endParaRPr lang="en-GB" altLang="en-US" dirty="0" smtClean="0"/>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10</a:t>
            </a:fld>
            <a:endParaRPr lang="en-GB"/>
          </a:p>
        </p:txBody>
      </p:sp>
    </p:spTree>
    <p:extLst>
      <p:ext uri="{BB962C8B-B14F-4D97-AF65-F5344CB8AC3E}">
        <p14:creationId xmlns:p14="http://schemas.microsoft.com/office/powerpoint/2010/main" val="258720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Sections to take note of and explain include:</a:t>
            </a:r>
          </a:p>
          <a:p>
            <a:endParaRPr lang="en-US" dirty="0" smtClean="0"/>
          </a:p>
          <a:p>
            <a:r>
              <a:rPr lang="en-US" dirty="0" smtClean="0"/>
              <a:t>- Each of the major lobes and what their functions seem to be</a:t>
            </a:r>
          </a:p>
          <a:p>
            <a:r>
              <a:rPr lang="en-US" dirty="0" smtClean="0"/>
              <a:t>	- Frontal = The frontal lobes are part of the cerebral cortex and are the largest of the brain's structures. They are the main site of so–called 'higher' cognitive functions. The frontal lobes contain a number of important substructures, including the prefrontal cortex, orbitofrontal cortex, motor and premotor cortices, and </a:t>
            </a:r>
            <a:r>
              <a:rPr lang="en-US" dirty="0" err="1" smtClean="0"/>
              <a:t>Broca's</a:t>
            </a:r>
            <a:r>
              <a:rPr lang="en-US" dirty="0" smtClean="0"/>
              <a:t> area. These substructures are involved in attention and thought, voluntary movement, decision–making, and language.</a:t>
            </a:r>
          </a:p>
          <a:p>
            <a:r>
              <a:rPr lang="en-US" dirty="0" smtClean="0"/>
              <a:t>	- Parietal = The parietal cortex plays an important role in integrating information from different senses to build a coherent picture of the world. It integrates information from the ventral visual pathways (which process what things are) and dorsal visual pathways (which process where things are). This allows us to coordinate our movements in response to the objects in our environment. It contains a number of distinct reference maps of the body, near space, and distant space, which are constantly updated as we move and interact with the world.       The parietal cortex processes </a:t>
            </a:r>
            <a:r>
              <a:rPr lang="en-US" dirty="0" err="1" smtClean="0"/>
              <a:t>attentional</a:t>
            </a:r>
            <a:r>
              <a:rPr lang="en-US" dirty="0" smtClean="0"/>
              <a:t> awareness of the environment, is involved in manipulating objects, and representing numbers.</a:t>
            </a:r>
          </a:p>
          <a:p>
            <a:r>
              <a:rPr lang="en-US" dirty="0" smtClean="0"/>
              <a:t>	- Temporal = The temporal lobes contain a large number of substructures, whose functions include perception, face recognition, object recognition, memory acquisition, understanding language, and emotional reactions. Damage to the temporal lobes can result in intriguing neurological deficits called </a:t>
            </a:r>
            <a:r>
              <a:rPr lang="en-US" dirty="0" err="1" smtClean="0"/>
              <a:t>agnosias</a:t>
            </a:r>
            <a:r>
              <a:rPr lang="en-US" dirty="0" smtClean="0"/>
              <a:t>, which refer to the inability to recognize specific categories (body parts, colors, faces, music, smells).</a:t>
            </a:r>
          </a:p>
          <a:p>
            <a:r>
              <a:rPr lang="en-US" dirty="0" smtClean="0"/>
              <a:t>	- Occipital = The occipital cortex is the primary visual area of the brain. It receives projections from the retina (via the thalamus) from where different groups of neurons separately encode different visual information such as color, orientation, and motion. Pathways from the occipital lobes reach the temporal and parietal lobes and are eventually processed consciously. Two important pathways of information originating in the occipital lobes are the dorsal and ventral streams. The dorsal stream projects to the parietal lobes and processes where objects are located. The ventral stream projects to structures in the temporal lobes and processes what objects are.</a:t>
            </a:r>
          </a:p>
          <a:p>
            <a:r>
              <a:rPr lang="en-US" dirty="0" smtClean="0"/>
              <a:t>- Corpus Callosum</a:t>
            </a:r>
          </a:p>
          <a:p>
            <a:r>
              <a:rPr lang="en-US" dirty="0" smtClean="0"/>
              <a:t>- Motor Cortex</a:t>
            </a:r>
          </a:p>
          <a:p>
            <a:r>
              <a:rPr lang="en-US" dirty="0" smtClean="0"/>
              <a:t>- Somatosensory Cortex</a:t>
            </a:r>
          </a:p>
          <a:p>
            <a:r>
              <a:rPr lang="en-US" dirty="0" smtClean="0"/>
              <a:t>- Primary Auditory Cortex</a:t>
            </a:r>
          </a:p>
          <a:p>
            <a:r>
              <a:rPr lang="en-US" dirty="0" smtClean="0"/>
              <a:t>- Cerebellum</a:t>
            </a:r>
          </a:p>
          <a:p>
            <a:r>
              <a:rPr lang="en-US" dirty="0" smtClean="0"/>
              <a:t>- Basal ganglia, thalamus, limbic system, hippocampus</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11</a:t>
            </a:fld>
            <a:endParaRPr lang="en-GB"/>
          </a:p>
        </p:txBody>
      </p:sp>
    </p:spTree>
    <p:extLst>
      <p:ext uri="{BB962C8B-B14F-4D97-AF65-F5344CB8AC3E}">
        <p14:creationId xmlns:p14="http://schemas.microsoft.com/office/powerpoint/2010/main" val="1420911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Brief overview of what was said.</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12</a:t>
            </a:fld>
            <a:endParaRPr lang="en-GB"/>
          </a:p>
        </p:txBody>
      </p:sp>
    </p:spTree>
    <p:extLst>
      <p:ext uri="{BB962C8B-B14F-4D97-AF65-F5344CB8AC3E}">
        <p14:creationId xmlns:p14="http://schemas.microsoft.com/office/powerpoint/2010/main" val="15310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smtClean="0"/>
              <a:t>So the left side of your brain controls the right side of your body, and the right side of your brain the left side</a:t>
            </a:r>
          </a:p>
          <a:p>
            <a:pPr eaLnBrk="1" hangingPunct="1">
              <a:spcBef>
                <a:spcPct val="0"/>
              </a:spcBef>
            </a:pPr>
            <a:r>
              <a:rPr lang="en-US" altLang="en-US" dirty="0" smtClean="0"/>
              <a:t>Likewise information from your right eye goes to the left side of your brain, etc.</a:t>
            </a:r>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13</a:t>
            </a:fld>
            <a:endParaRPr lang="en-GB"/>
          </a:p>
        </p:txBody>
      </p:sp>
    </p:spTree>
    <p:extLst>
      <p:ext uri="{BB962C8B-B14F-4D97-AF65-F5344CB8AC3E}">
        <p14:creationId xmlns:p14="http://schemas.microsoft.com/office/powerpoint/2010/main" val="3624889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are not “Right-Brained” of “Left Brained” the hemispheres just have specific localised</a:t>
            </a:r>
            <a:r>
              <a:rPr lang="en-GB" baseline="0" dirty="0" smtClean="0"/>
              <a:t> </a:t>
            </a:r>
            <a:r>
              <a:rPr lang="en-GB" dirty="0" smtClean="0"/>
              <a:t>processing strengths. </a:t>
            </a:r>
          </a:p>
          <a:p>
            <a:r>
              <a:rPr lang="en-GB" dirty="0" smtClean="0"/>
              <a:t>Both hemispheres are required to process information efficiently and effectively. </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14</a:t>
            </a:fld>
            <a:endParaRPr lang="en-GB"/>
          </a:p>
        </p:txBody>
      </p:sp>
    </p:spTree>
    <p:extLst>
      <p:ext uri="{BB962C8B-B14F-4D97-AF65-F5344CB8AC3E}">
        <p14:creationId xmlns:p14="http://schemas.microsoft.com/office/powerpoint/2010/main" val="2666559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Having said this, both hemispheres</a:t>
            </a:r>
            <a:r>
              <a:rPr lang="en-GB" baseline="0" dirty="0" smtClean="0"/>
              <a:t> are required in order to correctly process speech.</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15</a:t>
            </a:fld>
            <a:endParaRPr lang="en-GB"/>
          </a:p>
        </p:txBody>
      </p:sp>
    </p:spTree>
    <p:extLst>
      <p:ext uri="{BB962C8B-B14F-4D97-AF65-F5344CB8AC3E}">
        <p14:creationId xmlns:p14="http://schemas.microsoft.com/office/powerpoint/2010/main" val="2260349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a:t>
            </a:r>
            <a:r>
              <a:rPr lang="en-GB" baseline="0" dirty="0" smtClean="0"/>
              <a:t> will be coming back to discuss the function of the </a:t>
            </a:r>
            <a:r>
              <a:rPr lang="en-GB" baseline="0" dirty="0" err="1" smtClean="0"/>
              <a:t>Arcuate</a:t>
            </a:r>
            <a:r>
              <a:rPr lang="en-GB" baseline="0" dirty="0" smtClean="0"/>
              <a:t> Fasciculus in the next section</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16</a:t>
            </a:fld>
            <a:endParaRPr lang="en-GB"/>
          </a:p>
        </p:txBody>
      </p:sp>
    </p:spTree>
    <p:extLst>
      <p:ext uri="{BB962C8B-B14F-4D97-AF65-F5344CB8AC3E}">
        <p14:creationId xmlns:p14="http://schemas.microsoft.com/office/powerpoint/2010/main" val="4065573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17</a:t>
            </a:fld>
            <a:endParaRPr lang="en-GB"/>
          </a:p>
        </p:txBody>
      </p:sp>
    </p:spTree>
    <p:extLst>
      <p:ext uri="{BB962C8B-B14F-4D97-AF65-F5344CB8AC3E}">
        <p14:creationId xmlns:p14="http://schemas.microsoft.com/office/powerpoint/2010/main" val="17560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smtClean="0"/>
              <a:t>Gage was a railroad construction worker who suffered an unusual kind of </a:t>
            </a:r>
            <a:r>
              <a:rPr lang="en-GB" altLang="en-US" dirty="0" smtClean="0">
                <a:hlinkClick r:id="rId3" tooltip="Traumatic brain injury"/>
              </a:rPr>
              <a:t>traumatic brain injury</a:t>
            </a:r>
            <a:r>
              <a:rPr lang="en-GB" altLang="en-US" dirty="0" smtClean="0"/>
              <a:t> which inflicted severe damage to parts of his frontal brain during a work accident. </a:t>
            </a:r>
          </a:p>
          <a:p>
            <a:endParaRPr lang="en-GB" dirty="0" smtClean="0"/>
          </a:p>
          <a:p>
            <a:r>
              <a:rPr lang="en-GB" dirty="0" smtClean="0"/>
              <a:t>His case was so extraordinary that he is still studied to this day.</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18</a:t>
            </a:fld>
            <a:endParaRPr lang="en-GB"/>
          </a:p>
        </p:txBody>
      </p:sp>
    </p:spTree>
    <p:extLst>
      <p:ext uri="{BB962C8B-B14F-4D97-AF65-F5344CB8AC3E}">
        <p14:creationId xmlns:p14="http://schemas.microsoft.com/office/powerpoint/2010/main" val="2027257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smtClean="0"/>
              <a:t>Gage reportedly had significant changes in personality and temperament, which provided some of the first evidence that specific parts of the brain, particularly the frontal lobes, might be involved in specific psychological processes dealing with </a:t>
            </a:r>
            <a:r>
              <a:rPr lang="en-GB" altLang="en-US" dirty="0" smtClean="0">
                <a:hlinkClick r:id="rId3" tooltip="Emotion"/>
              </a:rPr>
              <a:t>emotion</a:t>
            </a:r>
            <a:r>
              <a:rPr lang="en-GB" altLang="en-US" dirty="0" smtClean="0"/>
              <a:t>, </a:t>
            </a:r>
            <a:r>
              <a:rPr lang="en-GB" altLang="en-US" dirty="0" smtClean="0">
                <a:hlinkClick r:id="rId4" tooltip="Personality"/>
              </a:rPr>
              <a:t>personality</a:t>
            </a:r>
            <a:r>
              <a:rPr lang="en-GB" altLang="en-US" dirty="0" smtClean="0"/>
              <a:t> and </a:t>
            </a:r>
            <a:r>
              <a:rPr lang="en-GB" altLang="en-US" dirty="0" smtClean="0">
                <a:hlinkClick r:id="rId5" tooltip="Problem solving"/>
              </a:rPr>
              <a:t>problem solving</a:t>
            </a:r>
            <a:r>
              <a:rPr lang="en-GB" altLang="en-US" dirty="0" smtClean="0"/>
              <a:t>. </a:t>
            </a:r>
          </a:p>
          <a:p>
            <a:endParaRPr lang="en-US"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smtClean="0"/>
              <a:t>Gage's case is cited as among the first evidence suggesting that damage to the frontal lobes could alter aspects of personality and affect socially appropriate interaction. Before this time the frontal lobes were largely thought to have little role in behaviour. </a:t>
            </a:r>
          </a:p>
          <a:p>
            <a:endParaRPr lang="en-US" altLang="en-US" dirty="0" smtClean="0"/>
          </a:p>
          <a:p>
            <a:r>
              <a:rPr lang="en-US" altLang="en-US" dirty="0" smtClean="0"/>
              <a:t>This is essentially how we assessed the function</a:t>
            </a:r>
            <a:r>
              <a:rPr lang="en-US" altLang="en-US" baseline="0" dirty="0" smtClean="0"/>
              <a:t> of the various areas of the brain. We had to look for patients with “lesions” in the brain.</a:t>
            </a:r>
          </a:p>
          <a:p>
            <a:r>
              <a:rPr lang="en-US" altLang="en-US" baseline="0" dirty="0" smtClean="0"/>
              <a:t>These are known as “lesion studies”.</a:t>
            </a:r>
            <a:endParaRPr lang="en-US" altLang="en-US"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19</a:t>
            </a:fld>
            <a:endParaRPr lang="en-GB"/>
          </a:p>
        </p:txBody>
      </p:sp>
    </p:spTree>
    <p:extLst>
      <p:ext uri="{BB962C8B-B14F-4D97-AF65-F5344CB8AC3E}">
        <p14:creationId xmlns:p14="http://schemas.microsoft.com/office/powerpoint/2010/main" val="3109941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2</a:t>
            </a:fld>
            <a:endParaRPr lang="en-GB"/>
          </a:p>
        </p:txBody>
      </p:sp>
    </p:spTree>
    <p:extLst>
      <p:ext uri="{BB962C8B-B14F-4D97-AF65-F5344CB8AC3E}">
        <p14:creationId xmlns:p14="http://schemas.microsoft.com/office/powerpoint/2010/main" val="1183616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smtClean="0"/>
              <a:t>Many types of APHASIA – here are some.</a:t>
            </a:r>
          </a:p>
        </p:txBody>
      </p:sp>
      <p:sp>
        <p:nvSpPr>
          <p:cNvPr id="4" name="Slide Number Placeholder 3"/>
          <p:cNvSpPr>
            <a:spLocks noGrp="1"/>
          </p:cNvSpPr>
          <p:nvPr>
            <p:ph type="sldNum" sz="quarter" idx="10"/>
          </p:nvPr>
        </p:nvSpPr>
        <p:spPr/>
        <p:txBody>
          <a:bodyPr/>
          <a:lstStyle/>
          <a:p>
            <a:fld id="{0AB7600C-D6D5-4D91-9683-B19B2ADF3DC0}" type="slidenum">
              <a:rPr lang="en-GB" smtClean="0"/>
              <a:t>20</a:t>
            </a:fld>
            <a:endParaRPr lang="en-GB"/>
          </a:p>
        </p:txBody>
      </p:sp>
    </p:spTree>
    <p:extLst>
      <p:ext uri="{BB962C8B-B14F-4D97-AF65-F5344CB8AC3E}">
        <p14:creationId xmlns:p14="http://schemas.microsoft.com/office/powerpoint/2010/main" val="324114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21</a:t>
            </a:fld>
            <a:endParaRPr lang="en-GB"/>
          </a:p>
        </p:txBody>
      </p:sp>
    </p:spTree>
    <p:extLst>
      <p:ext uri="{BB962C8B-B14F-4D97-AF65-F5344CB8AC3E}">
        <p14:creationId xmlns:p14="http://schemas.microsoft.com/office/powerpoint/2010/main" val="1900896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22</a:t>
            </a:fld>
            <a:endParaRPr lang="en-GB"/>
          </a:p>
        </p:txBody>
      </p:sp>
    </p:spTree>
    <p:extLst>
      <p:ext uri="{BB962C8B-B14F-4D97-AF65-F5344CB8AC3E}">
        <p14:creationId xmlns:p14="http://schemas.microsoft.com/office/powerpoint/2010/main" val="2887143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smtClean="0"/>
              <a:t>To understand the symptoms, recall that </a:t>
            </a:r>
            <a:r>
              <a:rPr lang="en-GB" altLang="en-US" dirty="0" err="1" smtClean="0"/>
              <a:t>Broca's</a:t>
            </a:r>
            <a:r>
              <a:rPr lang="en-GB" altLang="en-US" dirty="0" smtClean="0"/>
              <a:t> area controls expression, whereas Wernicke's area is responsible for comprehension.</a:t>
            </a:r>
          </a:p>
          <a:p>
            <a:pPr eaLnBrk="1" hangingPunct="1"/>
            <a:endParaRPr lang="en-US" altLang="en-US" dirty="0" smtClean="0"/>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23</a:t>
            </a:fld>
            <a:endParaRPr lang="en-GB"/>
          </a:p>
        </p:txBody>
      </p:sp>
    </p:spTree>
    <p:extLst>
      <p:ext uri="{BB962C8B-B14F-4D97-AF65-F5344CB8AC3E}">
        <p14:creationId xmlns:p14="http://schemas.microsoft.com/office/powerpoint/2010/main" val="343845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24</a:t>
            </a:fld>
            <a:endParaRPr lang="en-GB"/>
          </a:p>
        </p:txBody>
      </p:sp>
    </p:spTree>
    <p:extLst>
      <p:ext uri="{BB962C8B-B14F-4D97-AF65-F5344CB8AC3E}">
        <p14:creationId xmlns:p14="http://schemas.microsoft.com/office/powerpoint/2010/main" val="3716830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areas of the brain that had atrophied in Tan’s brain are highlighted.</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25</a:t>
            </a:fld>
            <a:endParaRPr lang="en-GB"/>
          </a:p>
        </p:txBody>
      </p:sp>
    </p:spTree>
    <p:extLst>
      <p:ext uri="{BB962C8B-B14F-4D97-AF65-F5344CB8AC3E}">
        <p14:creationId xmlns:p14="http://schemas.microsoft.com/office/powerpoint/2010/main" val="2170404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26</a:t>
            </a:fld>
            <a:endParaRPr lang="en-GB"/>
          </a:p>
        </p:txBody>
      </p:sp>
    </p:spTree>
    <p:extLst>
      <p:ext uri="{BB962C8B-B14F-4D97-AF65-F5344CB8AC3E}">
        <p14:creationId xmlns:p14="http://schemas.microsoft.com/office/powerpoint/2010/main" val="2484141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smtClean="0"/>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27</a:t>
            </a:fld>
            <a:endParaRPr lang="en-GB"/>
          </a:p>
        </p:txBody>
      </p:sp>
    </p:spTree>
    <p:extLst>
      <p:ext uri="{BB962C8B-B14F-4D97-AF65-F5344CB8AC3E}">
        <p14:creationId xmlns:p14="http://schemas.microsoft.com/office/powerpoint/2010/main" val="3379315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smtClean="0"/>
              <a:t>In WERNICKE’S aphasia - Patients can utter strings of speech which are grammatically ok but make NO SENSE. </a:t>
            </a:r>
          </a:p>
          <a:p>
            <a:pPr eaLnBrk="1" hangingPunct="1"/>
            <a:r>
              <a:rPr lang="en-GB" altLang="en-US" dirty="0" err="1" smtClean="0"/>
              <a:t>e.g</a:t>
            </a:r>
            <a:r>
              <a:rPr lang="en-GB" altLang="en-US" dirty="0" smtClean="0"/>
              <a:t> word finding difficulties. E.g. table [chair]</a:t>
            </a:r>
          </a:p>
          <a:p>
            <a:pPr eaLnBrk="1" hangingPunct="1"/>
            <a:endParaRPr lang="en-GB" altLang="en-US" dirty="0" smtClean="0"/>
          </a:p>
          <a:p>
            <a:pPr eaLnBrk="1" hangingPunct="1"/>
            <a:r>
              <a:rPr lang="en-GB" altLang="en-US" dirty="0" smtClean="0"/>
              <a:t>Wernicke’s area</a:t>
            </a:r>
            <a:r>
              <a:rPr lang="en-GB" altLang="en-US" baseline="0" dirty="0" smtClean="0"/>
              <a:t> </a:t>
            </a:r>
            <a:r>
              <a:rPr lang="en-GB" altLang="en-US" dirty="0" smtClean="0"/>
              <a:t>was generally thought to be the site for language comprehension but it also has a role in looking up word and funnelling them to other areas.</a:t>
            </a:r>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28</a:t>
            </a:fld>
            <a:endParaRPr lang="en-GB"/>
          </a:p>
        </p:txBody>
      </p:sp>
    </p:spTree>
    <p:extLst>
      <p:ext uri="{BB962C8B-B14F-4D97-AF65-F5344CB8AC3E}">
        <p14:creationId xmlns:p14="http://schemas.microsoft.com/office/powerpoint/2010/main" val="2389190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link between</a:t>
            </a:r>
            <a:r>
              <a:rPr lang="en-GB" baseline="0" dirty="0" smtClean="0"/>
              <a:t> the production and comprehension areas is necessary to produce a percept of language/speech, thus the WLG model was posited.</a:t>
            </a:r>
          </a:p>
          <a:p>
            <a:endParaRPr lang="en-GB" baseline="0" dirty="0" smtClean="0"/>
          </a:p>
          <a:p>
            <a:r>
              <a:rPr lang="en-GB" baseline="0" dirty="0" smtClean="0"/>
              <a:t>Recall that the </a:t>
            </a:r>
            <a:r>
              <a:rPr lang="en-GB" baseline="0" dirty="0" err="1" smtClean="0"/>
              <a:t>Arcuate</a:t>
            </a:r>
            <a:r>
              <a:rPr lang="en-GB" baseline="0" dirty="0" smtClean="0"/>
              <a:t> Fasciculus is a bundle of WHITE MATTER which acts as an information transfer highway.</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29</a:t>
            </a:fld>
            <a:endParaRPr lang="en-GB"/>
          </a:p>
        </p:txBody>
      </p:sp>
    </p:spTree>
    <p:extLst>
      <p:ext uri="{BB962C8B-B14F-4D97-AF65-F5344CB8AC3E}">
        <p14:creationId xmlns:p14="http://schemas.microsoft.com/office/powerpoint/2010/main" val="80991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Learning Outcomes</a:t>
            </a:r>
          </a:p>
          <a:p>
            <a:endParaRPr lang="en-GB" b="1" dirty="0" smtClean="0"/>
          </a:p>
          <a:p>
            <a:pPr marL="228600" indent="-228600">
              <a:buAutoNum type="arabicPeriod"/>
            </a:pPr>
            <a:r>
              <a:rPr lang="en-GB" b="0" dirty="0" smtClean="0"/>
              <a:t>Acquire a basic understanding of the anatomy and Physiology of the human</a:t>
            </a:r>
            <a:r>
              <a:rPr lang="en-GB" b="0" baseline="0" dirty="0" smtClean="0"/>
              <a:t> b</a:t>
            </a:r>
            <a:r>
              <a:rPr lang="en-GB" b="0" dirty="0" smtClean="0"/>
              <a:t>rain.</a:t>
            </a:r>
          </a:p>
          <a:p>
            <a:pPr marL="228600" indent="-228600">
              <a:buAutoNum type="arabicPeriod"/>
            </a:pPr>
            <a:r>
              <a:rPr lang="en-GB" b="0" dirty="0" smtClean="0"/>
              <a:t>Understand the beginnings of </a:t>
            </a:r>
            <a:r>
              <a:rPr lang="en-GB" b="0" dirty="0" err="1" smtClean="0"/>
              <a:t>neurolinguistics</a:t>
            </a:r>
            <a:r>
              <a:rPr lang="en-GB" b="0" dirty="0" smtClean="0"/>
              <a:t> </a:t>
            </a:r>
            <a:r>
              <a:rPr lang="en-GB" dirty="0" smtClean="0"/>
              <a:t>(</a:t>
            </a:r>
            <a:r>
              <a:rPr lang="en-GB" dirty="0" err="1" smtClean="0"/>
              <a:t>ie</a:t>
            </a:r>
            <a:r>
              <a:rPr lang="en-GB" dirty="0" smtClean="0"/>
              <a:t>. </a:t>
            </a:r>
            <a:r>
              <a:rPr lang="en-GB" b="0" baseline="0" dirty="0" smtClean="0"/>
              <a:t>the WLG model) and how the field has progressed.</a:t>
            </a:r>
          </a:p>
          <a:p>
            <a:pPr marL="228600" indent="-228600">
              <a:buAutoNum type="arabicPeriod"/>
            </a:pPr>
            <a:r>
              <a:rPr lang="en-GB" b="0" baseline="0" dirty="0" smtClean="0"/>
              <a:t>Gain a rough understanding of modern neuroimaging techniques and their advantages/drawbacks.</a:t>
            </a:r>
          </a:p>
          <a:p>
            <a:pPr marL="228600" indent="-228600">
              <a:buAutoNum type="arabicPeriod"/>
            </a:pPr>
            <a:r>
              <a:rPr lang="en-GB" b="0" baseline="0" dirty="0" smtClean="0"/>
              <a:t>Develop a basic understanding of modern thinking behind </a:t>
            </a:r>
            <a:r>
              <a:rPr lang="en-GB" b="0" baseline="0" dirty="0" err="1" smtClean="0"/>
              <a:t>neurolinguistics</a:t>
            </a:r>
            <a:r>
              <a:rPr lang="en-GB" b="0" baseline="0" dirty="0" smtClean="0"/>
              <a:t>/phonetics</a:t>
            </a:r>
          </a:p>
          <a:p>
            <a:pPr marL="685800" lvl="1" indent="-228600">
              <a:buAutoNum type="arabicPeriod"/>
            </a:pPr>
            <a:r>
              <a:rPr lang="en-GB" b="0" baseline="0" dirty="0" smtClean="0"/>
              <a:t>Understand what some of the classic </a:t>
            </a:r>
            <a:r>
              <a:rPr lang="en-GB" b="0" baseline="0" dirty="0" err="1" smtClean="0"/>
              <a:t>neurolinguistic</a:t>
            </a:r>
            <a:r>
              <a:rPr lang="en-GB" b="0" baseline="0" dirty="0" smtClean="0"/>
              <a:t> imaging studies can tell us about language processing</a:t>
            </a:r>
          </a:p>
          <a:p>
            <a:pPr marL="685800" lvl="1" indent="-228600">
              <a:buAutoNum type="arabicPeriod"/>
            </a:pPr>
            <a:r>
              <a:rPr lang="en-GB" b="0" baseline="0" dirty="0" smtClean="0"/>
              <a:t>Develop knowledge of what additional anatomical structures in the brain contribute to language processing</a:t>
            </a:r>
          </a:p>
          <a:p>
            <a:pPr marL="685800" lvl="1" indent="-228600">
              <a:buAutoNum type="arabicPeriod"/>
            </a:pPr>
            <a:r>
              <a:rPr lang="en-GB" b="0" baseline="0" dirty="0" smtClean="0"/>
              <a:t>Gain a very basic insight into the direction that the field is heading</a:t>
            </a:r>
          </a:p>
          <a:p>
            <a:pPr marL="228600" lvl="0" indent="-228600">
              <a:buAutoNum type="arabicPeriod"/>
            </a:pPr>
            <a:r>
              <a:rPr lang="en-GB" b="0" baseline="0" dirty="0" smtClean="0"/>
              <a:t>By the end, it should be clear that the brain runs multiple functions simultaneously in order to interpret speech.</a:t>
            </a:r>
            <a:endParaRPr lang="en-GB" b="1" dirty="0"/>
          </a:p>
        </p:txBody>
      </p:sp>
      <p:sp>
        <p:nvSpPr>
          <p:cNvPr id="4" name="Slide Number Placeholder 3"/>
          <p:cNvSpPr>
            <a:spLocks noGrp="1"/>
          </p:cNvSpPr>
          <p:nvPr>
            <p:ph type="sldNum" sz="quarter" idx="10"/>
          </p:nvPr>
        </p:nvSpPr>
        <p:spPr/>
        <p:txBody>
          <a:bodyPr/>
          <a:lstStyle/>
          <a:p>
            <a:fld id="{0AB7600C-D6D5-4D91-9683-B19B2ADF3DC0}" type="slidenum">
              <a:rPr lang="en-GB" smtClean="0"/>
              <a:t>3</a:t>
            </a:fld>
            <a:endParaRPr lang="en-GB"/>
          </a:p>
        </p:txBody>
      </p:sp>
    </p:spTree>
    <p:extLst>
      <p:ext uri="{BB962C8B-B14F-4D97-AF65-F5344CB8AC3E}">
        <p14:creationId xmlns:p14="http://schemas.microsoft.com/office/powerpoint/2010/main" val="4151717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class of theories are known as the </a:t>
            </a:r>
            <a:r>
              <a:rPr lang="en-GB" b="1" dirty="0" smtClean="0"/>
              <a:t>LOCALIST view</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dirty="0" smtClean="0"/>
              <a:t>They view functions in the brain as connected but fundamentally separate with only one function per area.</a:t>
            </a:r>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30</a:t>
            </a:fld>
            <a:endParaRPr lang="en-GB"/>
          </a:p>
        </p:txBody>
      </p:sp>
    </p:spTree>
    <p:extLst>
      <p:ext uri="{BB962C8B-B14F-4D97-AF65-F5344CB8AC3E}">
        <p14:creationId xmlns:p14="http://schemas.microsoft.com/office/powerpoint/2010/main" val="3696031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understand a lot of the information</a:t>
            </a:r>
            <a:r>
              <a:rPr lang="en-GB" baseline="0" dirty="0" smtClean="0"/>
              <a:t> in the remainder of the lecture, it is important to have a basic understanding of the techniques that are used to evaluate the structure and function of brain regions.</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31</a:t>
            </a:fld>
            <a:endParaRPr lang="en-GB"/>
          </a:p>
        </p:txBody>
      </p:sp>
    </p:spTree>
    <p:extLst>
      <p:ext uri="{BB962C8B-B14F-4D97-AF65-F5344CB8AC3E}">
        <p14:creationId xmlns:p14="http://schemas.microsoft.com/office/powerpoint/2010/main" val="2108171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32</a:t>
            </a:fld>
            <a:endParaRPr lang="en-GB"/>
          </a:p>
        </p:txBody>
      </p:sp>
    </p:spTree>
    <p:extLst>
      <p:ext uri="{BB962C8B-B14F-4D97-AF65-F5344CB8AC3E}">
        <p14:creationId xmlns:p14="http://schemas.microsoft.com/office/powerpoint/2010/main" val="3428422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EEG, electroencephalography; High temporal</a:t>
            </a:r>
            <a:r>
              <a:rPr lang="en-GB" sz="1200" b="0" i="0" kern="1200" baseline="0" dirty="0" smtClean="0">
                <a:solidFill>
                  <a:schemeClr val="tx1"/>
                </a:solidFill>
                <a:effectLst/>
                <a:latin typeface="+mn-lt"/>
                <a:ea typeface="+mn-ea"/>
                <a:cs typeface="+mn-cs"/>
              </a:rPr>
              <a:t> specificity, low spatial specificity, low immobility</a:t>
            </a:r>
          </a:p>
          <a:p>
            <a:r>
              <a:rPr lang="en-GB" sz="1200" b="0" i="0" kern="1200" baseline="0" dirty="0" smtClean="0">
                <a:solidFill>
                  <a:schemeClr val="tx1"/>
                </a:solidFill>
                <a:effectLst/>
                <a:latin typeface="+mn-lt"/>
                <a:ea typeface="+mn-ea"/>
                <a:cs typeface="+mn-cs"/>
              </a:rPr>
              <a:t>	Assesses electrical activity of the brain</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	ERP, event-related potentials; a measurement technique used in EEG</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MEG, </a:t>
            </a:r>
            <a:r>
              <a:rPr lang="en-GB" sz="1200" b="0" i="0" kern="1200" dirty="0" err="1" smtClean="0">
                <a:solidFill>
                  <a:schemeClr val="tx1"/>
                </a:solidFill>
                <a:effectLst/>
                <a:latin typeface="+mn-lt"/>
                <a:ea typeface="+mn-ea"/>
                <a:cs typeface="+mn-cs"/>
              </a:rPr>
              <a:t>magnetoencephalography</a:t>
            </a:r>
            <a:r>
              <a:rPr lang="en-GB" sz="1200" b="0" i="0" kern="1200" dirty="0" smtClean="0">
                <a:solidFill>
                  <a:schemeClr val="tx1"/>
                </a:solidFill>
                <a:effectLst/>
                <a:latin typeface="+mn-lt"/>
                <a:ea typeface="+mn-ea"/>
                <a:cs typeface="+mn-cs"/>
              </a:rPr>
              <a:t>; High temporal </a:t>
            </a:r>
            <a:r>
              <a:rPr lang="en-GB" sz="1200" b="0" i="0" kern="1200" dirty="0" err="1" smtClean="0">
                <a:solidFill>
                  <a:schemeClr val="tx1"/>
                </a:solidFill>
                <a:effectLst/>
                <a:latin typeface="+mn-lt"/>
                <a:ea typeface="+mn-ea"/>
                <a:cs typeface="+mn-cs"/>
              </a:rPr>
              <a:t>specificty</a:t>
            </a:r>
            <a:r>
              <a:rPr lang="en-GB" sz="1200" b="0" i="0" kern="1200" dirty="0" smtClean="0">
                <a:solidFill>
                  <a:schemeClr val="tx1"/>
                </a:solidFill>
                <a:effectLst/>
                <a:latin typeface="+mn-lt"/>
                <a:ea typeface="+mn-ea"/>
                <a:cs typeface="+mn-cs"/>
              </a:rPr>
              <a:t>, low spatial specificity (better than</a:t>
            </a:r>
            <a:r>
              <a:rPr lang="en-GB" sz="1200" b="0" i="0" kern="1200" baseline="0" dirty="0" smtClean="0">
                <a:solidFill>
                  <a:schemeClr val="tx1"/>
                </a:solidFill>
                <a:effectLst/>
                <a:latin typeface="+mn-lt"/>
                <a:ea typeface="+mn-ea"/>
                <a:cs typeface="+mn-cs"/>
              </a:rPr>
              <a:t> EEG</a:t>
            </a:r>
            <a:r>
              <a:rPr lang="en-GB" sz="1200" b="0" i="0" kern="1200" dirty="0" smtClean="0">
                <a:solidFill>
                  <a:schemeClr val="tx1"/>
                </a:solidFill>
                <a:effectLst/>
                <a:latin typeface="+mn-lt"/>
                <a:ea typeface="+mn-ea"/>
                <a:cs typeface="+mn-cs"/>
              </a:rPr>
              <a:t>),</a:t>
            </a:r>
            <a:r>
              <a:rPr lang="en-GB" sz="1200" b="0" i="0" kern="1200" baseline="0" dirty="0" smtClean="0">
                <a:solidFill>
                  <a:schemeClr val="tx1"/>
                </a:solidFill>
                <a:effectLst/>
                <a:latin typeface="+mn-lt"/>
                <a:ea typeface="+mn-ea"/>
                <a:cs typeface="+mn-cs"/>
              </a:rPr>
              <a:t> high immobility</a:t>
            </a:r>
          </a:p>
          <a:p>
            <a:r>
              <a:rPr lang="en-GB" sz="1200" b="0" i="0" kern="1200" baseline="0" dirty="0" smtClean="0">
                <a:solidFill>
                  <a:schemeClr val="tx1"/>
                </a:solidFill>
                <a:effectLst/>
                <a:latin typeface="+mn-lt"/>
                <a:ea typeface="+mn-ea"/>
                <a:cs typeface="+mn-cs"/>
              </a:rPr>
              <a:t>	Assesses magnetic field generated by electrical activity of the brain</a:t>
            </a:r>
          </a:p>
          <a:p>
            <a:endParaRPr lang="en-GB" sz="1200" b="0" i="0" kern="1200" dirty="0" smtClean="0">
              <a:solidFill>
                <a:schemeClr val="tx1"/>
              </a:solidFill>
              <a:effectLst/>
              <a:latin typeface="+mn-lt"/>
              <a:ea typeface="+mn-ea"/>
              <a:cs typeface="+mn-cs"/>
            </a:endParaRPr>
          </a:p>
          <a:p>
            <a:r>
              <a:rPr lang="en-GB" sz="1200" b="0" i="0" kern="1200" dirty="0" err="1" smtClean="0">
                <a:solidFill>
                  <a:schemeClr val="tx1"/>
                </a:solidFill>
                <a:effectLst/>
                <a:latin typeface="+mn-lt"/>
                <a:ea typeface="+mn-ea"/>
                <a:cs typeface="+mn-cs"/>
              </a:rPr>
              <a:t>fNIRS</a:t>
            </a:r>
            <a:r>
              <a:rPr lang="en-GB" sz="1200" b="0" i="0" kern="1200" dirty="0" smtClean="0">
                <a:solidFill>
                  <a:schemeClr val="tx1"/>
                </a:solidFill>
                <a:effectLst/>
                <a:latin typeface="+mn-lt"/>
                <a:ea typeface="+mn-ea"/>
                <a:cs typeface="+mn-cs"/>
              </a:rPr>
              <a:t>, functional near infrared spectroscopy; Medium temporal specificity,</a:t>
            </a:r>
            <a:r>
              <a:rPr lang="en-GB" sz="1200" b="0" i="0" kern="1200" baseline="0" dirty="0" smtClean="0">
                <a:solidFill>
                  <a:schemeClr val="tx1"/>
                </a:solidFill>
                <a:effectLst/>
                <a:latin typeface="+mn-lt"/>
                <a:ea typeface="+mn-ea"/>
                <a:cs typeface="+mn-cs"/>
              </a:rPr>
              <a:t> medium spatial specificity, low immobility</a:t>
            </a:r>
          </a:p>
          <a:p>
            <a:r>
              <a:rPr lang="en-GB" sz="1200" b="0" i="0" kern="1200" baseline="0" dirty="0" smtClean="0">
                <a:solidFill>
                  <a:schemeClr val="tx1"/>
                </a:solidFill>
                <a:effectLst/>
                <a:latin typeface="+mn-lt"/>
                <a:ea typeface="+mn-ea"/>
                <a:cs typeface="+mn-cs"/>
              </a:rPr>
              <a:t>	Measures blood flow in the brain using near infra-red light</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TCDS, </a:t>
            </a:r>
            <a:r>
              <a:rPr lang="en-GB" sz="1200" b="0" i="0" kern="1200" dirty="0" err="1" smtClean="0">
                <a:solidFill>
                  <a:schemeClr val="tx1"/>
                </a:solidFill>
                <a:effectLst/>
                <a:latin typeface="+mn-lt"/>
                <a:ea typeface="+mn-ea"/>
                <a:cs typeface="+mn-cs"/>
              </a:rPr>
              <a:t>transcranial</a:t>
            </a:r>
            <a:r>
              <a:rPr lang="en-GB" sz="1200" b="0" i="0" kern="1200" dirty="0" smtClean="0">
                <a:solidFill>
                  <a:schemeClr val="tx1"/>
                </a:solidFill>
                <a:effectLst/>
                <a:latin typeface="+mn-lt"/>
                <a:ea typeface="+mn-ea"/>
                <a:cs typeface="+mn-cs"/>
              </a:rPr>
              <a:t> Doppler </a:t>
            </a:r>
            <a:r>
              <a:rPr lang="en-GB" sz="1200" b="0" i="0" kern="1200" dirty="0" err="1" smtClean="0">
                <a:solidFill>
                  <a:schemeClr val="tx1"/>
                </a:solidFill>
                <a:effectLst/>
                <a:latin typeface="+mn-lt"/>
                <a:ea typeface="+mn-ea"/>
                <a:cs typeface="+mn-cs"/>
              </a:rPr>
              <a:t>sonography</a:t>
            </a:r>
            <a:r>
              <a:rPr lang="en-GB" sz="1200" b="0" i="0" kern="1200" dirty="0" smtClean="0">
                <a:solidFill>
                  <a:schemeClr val="tx1"/>
                </a:solidFill>
                <a:effectLst/>
                <a:latin typeface="+mn-lt"/>
                <a:ea typeface="+mn-ea"/>
                <a:cs typeface="+mn-cs"/>
              </a:rPr>
              <a:t>; Not discussed here</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fMRI, functional magnetic resonance imaging; Low temporal specificity, high spatial specificity, high immobility</a:t>
            </a:r>
          </a:p>
          <a:p>
            <a:r>
              <a:rPr lang="en-GB" sz="1200" b="0" i="0" kern="1200" dirty="0" smtClean="0">
                <a:solidFill>
                  <a:schemeClr val="tx1"/>
                </a:solidFill>
                <a:effectLst/>
                <a:latin typeface="+mn-lt"/>
                <a:ea typeface="+mn-ea"/>
                <a:cs typeface="+mn-cs"/>
              </a:rPr>
              <a:t>	Measures blood flow in the brain through magnetic alignment of molecules</a:t>
            </a:r>
          </a:p>
          <a:p>
            <a:r>
              <a:rPr lang="en-GB" sz="1200" b="0" i="0" kern="1200" dirty="0" smtClean="0">
                <a:solidFill>
                  <a:schemeClr val="tx1"/>
                </a:solidFill>
                <a:effectLst/>
                <a:latin typeface="+mn-lt"/>
                <a:ea typeface="+mn-ea"/>
                <a:cs typeface="+mn-cs"/>
              </a:rPr>
              <a:t>	DTI, Diffusion tensor imaging; Analysis</a:t>
            </a:r>
            <a:r>
              <a:rPr lang="en-GB" sz="1200" b="0" i="0" kern="1200" baseline="0" dirty="0" smtClean="0">
                <a:solidFill>
                  <a:schemeClr val="tx1"/>
                </a:solidFill>
                <a:effectLst/>
                <a:latin typeface="+mn-lt"/>
                <a:ea typeface="+mn-ea"/>
                <a:cs typeface="+mn-cs"/>
              </a:rPr>
              <a:t> technique using fMRI</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PET, positron emission tomography;</a:t>
            </a:r>
            <a:r>
              <a:rPr lang="en-GB" sz="1200" b="0" i="0" kern="1200" baseline="0" dirty="0" smtClean="0">
                <a:solidFill>
                  <a:schemeClr val="tx1"/>
                </a:solidFill>
                <a:effectLst/>
                <a:latin typeface="+mn-lt"/>
                <a:ea typeface="+mn-ea"/>
                <a:cs typeface="+mn-cs"/>
              </a:rPr>
              <a:t> Medium temporal specificity, med spatial specificity, high immobility</a:t>
            </a:r>
          </a:p>
          <a:p>
            <a:r>
              <a:rPr lang="en-GB" sz="1200" b="0" i="0" kern="1200" baseline="0" dirty="0" smtClean="0">
                <a:solidFill>
                  <a:schemeClr val="tx1"/>
                </a:solidFill>
                <a:effectLst/>
                <a:latin typeface="+mn-lt"/>
                <a:ea typeface="+mn-ea"/>
                <a:cs typeface="+mn-cs"/>
              </a:rPr>
              <a:t>	Requires injection of a mild radioactive tracer which emits positrons, this process also leads to gamma rays 	being produced, this is what the machine measures</a:t>
            </a:r>
            <a:endParaRPr lang="en-GB" dirty="0" smtClean="0"/>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33</a:t>
            </a:fld>
            <a:endParaRPr lang="en-GB"/>
          </a:p>
        </p:txBody>
      </p:sp>
    </p:spTree>
    <p:extLst>
      <p:ext uri="{BB962C8B-B14F-4D97-AF65-F5344CB8AC3E}">
        <p14:creationId xmlns:p14="http://schemas.microsoft.com/office/powerpoint/2010/main" val="3195116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Various examples of the types of data produced by each measurement tool.</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34</a:t>
            </a:fld>
            <a:endParaRPr lang="en-GB"/>
          </a:p>
        </p:txBody>
      </p:sp>
    </p:spTree>
    <p:extLst>
      <p:ext uri="{BB962C8B-B14F-4D97-AF65-F5344CB8AC3E}">
        <p14:creationId xmlns:p14="http://schemas.microsoft.com/office/powerpoint/2010/main" val="688662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Just here to demonstrate the</a:t>
            </a:r>
            <a:r>
              <a:rPr lang="en-GB" baseline="0" dirty="0" smtClean="0"/>
              <a:t> alternative things that can be done with MRI.</a:t>
            </a:r>
          </a:p>
          <a:p>
            <a:r>
              <a:rPr lang="en-GB" baseline="0" dirty="0" smtClean="0"/>
              <a:t>Also alludes to information later in the lecture regarding the integration problem.</a:t>
            </a:r>
          </a:p>
          <a:p>
            <a:r>
              <a:rPr lang="en-GB" dirty="0" smtClean="0"/>
              <a:t>DTI allows us to build up an image</a:t>
            </a:r>
            <a:r>
              <a:rPr lang="en-GB" baseline="0" dirty="0" smtClean="0"/>
              <a:t> of the white matter tracts in a brain.</a:t>
            </a:r>
          </a:p>
          <a:p>
            <a:r>
              <a:rPr lang="en-GB" baseline="0" dirty="0" smtClean="0"/>
              <a:t>This, in turn, allows for inferences to be made about how different areas of the brain are connected.</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35</a:t>
            </a:fld>
            <a:endParaRPr lang="en-GB"/>
          </a:p>
        </p:txBody>
      </p:sp>
    </p:spTree>
    <p:extLst>
      <p:ext uri="{BB962C8B-B14F-4D97-AF65-F5344CB8AC3E}">
        <p14:creationId xmlns:p14="http://schemas.microsoft.com/office/powerpoint/2010/main" val="593974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36</a:t>
            </a:fld>
            <a:endParaRPr lang="en-GB"/>
          </a:p>
        </p:txBody>
      </p:sp>
    </p:spTree>
    <p:extLst>
      <p:ext uri="{BB962C8B-B14F-4D97-AF65-F5344CB8AC3E}">
        <p14:creationId xmlns:p14="http://schemas.microsoft.com/office/powerpoint/2010/main" val="2328998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Noise-</a:t>
            </a:r>
            <a:r>
              <a:rPr lang="en-US" sz="1200" b="0" i="0" kern="1200" dirty="0" err="1" smtClean="0">
                <a:solidFill>
                  <a:schemeClr val="tx1"/>
                </a:solidFill>
                <a:effectLst/>
                <a:latin typeface="+mn-lt"/>
                <a:ea typeface="+mn-ea"/>
                <a:cs typeface="+mn-cs"/>
              </a:rPr>
              <a:t>vocoded</a:t>
            </a:r>
            <a:r>
              <a:rPr lang="en-US" sz="1200" b="0" i="0" kern="1200" dirty="0" smtClean="0">
                <a:solidFill>
                  <a:schemeClr val="tx1"/>
                </a:solidFill>
                <a:effectLst/>
                <a:latin typeface="+mn-lt"/>
                <a:ea typeface="+mn-ea"/>
                <a:cs typeface="+mn-cs"/>
              </a:rPr>
              <a:t> speech is created by dividing the speech signal into logarithmically-spaced frequency bands. In each frequency band the amplitude envelope is extracted, and then used to modulate noise in the same frequency band. Finally each of the bands of noise are recombined to create the noise-</a:t>
            </a:r>
            <a:r>
              <a:rPr lang="en-US" sz="1200" b="0" i="0" kern="1200" dirty="0" err="1" smtClean="0">
                <a:solidFill>
                  <a:schemeClr val="tx1"/>
                </a:solidFill>
                <a:effectLst/>
                <a:latin typeface="+mn-lt"/>
                <a:ea typeface="+mn-ea"/>
                <a:cs typeface="+mn-cs"/>
              </a:rPr>
              <a:t>vocoded</a:t>
            </a:r>
            <a:r>
              <a:rPr lang="en-US" sz="1200" b="0" i="0" kern="1200" dirty="0" smtClean="0">
                <a:solidFill>
                  <a:schemeClr val="tx1"/>
                </a:solidFill>
                <a:effectLst/>
                <a:latin typeface="+mn-lt"/>
                <a:ea typeface="+mn-ea"/>
                <a:cs typeface="+mn-cs"/>
              </a:rPr>
              <a:t> sentence. Davis (2005)</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37</a:t>
            </a:fld>
            <a:endParaRPr lang="en-GB"/>
          </a:p>
        </p:txBody>
      </p:sp>
    </p:spTree>
    <p:extLst>
      <p:ext uri="{BB962C8B-B14F-4D97-AF65-F5344CB8AC3E}">
        <p14:creationId xmlns:p14="http://schemas.microsoft.com/office/powerpoint/2010/main" val="2855613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Used PET to obtain data.</a:t>
            </a:r>
          </a:p>
          <a:p>
            <a:endParaRPr lang="en-GB" dirty="0" smtClean="0"/>
          </a:p>
          <a:p>
            <a:r>
              <a:rPr lang="en-GB" dirty="0" smtClean="0"/>
              <a:t>Demonstrates a different view to the WLG model as the temporal lobe is already separating input into un/intelligible categories even before reaching Wernicke’s area. This is a bit of an issue as comprehension was traditionally believed</a:t>
            </a:r>
            <a:r>
              <a:rPr lang="en-GB" baseline="0" dirty="0" smtClean="0"/>
              <a:t> to occur in the </a:t>
            </a:r>
            <a:r>
              <a:rPr lang="en-GB" baseline="0" dirty="0" err="1" smtClean="0"/>
              <a:t>supramaringal</a:t>
            </a:r>
            <a:r>
              <a:rPr lang="en-GB" baseline="0" dirty="0" smtClean="0"/>
              <a:t>/angular </a:t>
            </a:r>
            <a:r>
              <a:rPr lang="en-GB" baseline="0" dirty="0" err="1" smtClean="0"/>
              <a:t>gyrus</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38</a:t>
            </a:fld>
            <a:endParaRPr lang="en-GB"/>
          </a:p>
        </p:txBody>
      </p:sp>
    </p:spTree>
    <p:extLst>
      <p:ext uri="{BB962C8B-B14F-4D97-AF65-F5344CB8AC3E}">
        <p14:creationId xmlns:p14="http://schemas.microsoft.com/office/powerpoint/2010/main" val="2855613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baseline="0" smtClean="0"/>
              <a:t>This </a:t>
            </a:r>
            <a:r>
              <a:rPr lang="en-GB" altLang="en-US" baseline="0" dirty="0" smtClean="0"/>
              <a:t>is a good slide to introduce the notion of bottom-up and top-down processes.</a:t>
            </a:r>
          </a:p>
          <a:p>
            <a:r>
              <a:rPr lang="en-GB" altLang="en-US" baseline="0" dirty="0" smtClean="0"/>
              <a:t>Remember: top-down modulation need not be language specific</a:t>
            </a:r>
            <a:endParaRPr lang="en-GB" altLang="en-US" dirty="0" smtClean="0"/>
          </a:p>
          <a:p>
            <a:endParaRPr lang="en-GB" altLang="en-US" dirty="0" smtClean="0"/>
          </a:p>
          <a:p>
            <a:r>
              <a:rPr lang="en-GB" altLang="en-US" dirty="0" smtClean="0"/>
              <a:t>Davis and </a:t>
            </a:r>
            <a:r>
              <a:rPr lang="en-GB" altLang="en-US" dirty="0" err="1" smtClean="0"/>
              <a:t>Johnsrude</a:t>
            </a:r>
            <a:r>
              <a:rPr lang="en-GB" altLang="en-US" dirty="0" smtClean="0"/>
              <a:t>: more detailed study:</a:t>
            </a:r>
          </a:p>
          <a:p>
            <a:r>
              <a:rPr lang="en-GB" altLang="en-US" dirty="0" smtClean="0"/>
              <a:t>Speech in noise, Segmented, </a:t>
            </a:r>
            <a:r>
              <a:rPr lang="en-GB" altLang="en-US" dirty="0" err="1" smtClean="0"/>
              <a:t>Vocoded</a:t>
            </a:r>
            <a:endParaRPr lang="en-GB" altLang="en-US" dirty="0" smtClean="0"/>
          </a:p>
          <a:p>
            <a:r>
              <a:rPr lang="en-GB" altLang="en-US" dirty="0" smtClean="0"/>
              <a:t>Left: These are the areas that light up when speech is intelligible as opposed to unintelligible</a:t>
            </a:r>
          </a:p>
          <a:p>
            <a:r>
              <a:rPr lang="en-GB" altLang="en-US" dirty="0" smtClean="0"/>
              <a:t>Right: These are the areas that light up according to the form of the distortion (acoustics)</a:t>
            </a:r>
          </a:p>
          <a:p>
            <a:endParaRPr lang="en-GB" altLang="en-US" dirty="0" smtClean="0"/>
          </a:p>
          <a:p>
            <a:r>
              <a:rPr lang="en-GB" altLang="en-US" dirty="0" smtClean="0"/>
              <a:t>What does this tell us?</a:t>
            </a:r>
          </a:p>
          <a:p>
            <a:r>
              <a:rPr lang="en-GB" altLang="en-US" dirty="0" smtClean="0"/>
              <a:t>Higher order areas are recruited to improve</a:t>
            </a:r>
            <a:r>
              <a:rPr lang="en-GB" altLang="en-US" baseline="0" dirty="0" smtClean="0"/>
              <a:t> the signal to noise ratio of the incoming speech signal if the signal is distorted. This is shown by the recruitment of more areas in the form independent condition. Those sounds that are clearly speech, do not require further processing, they can be dealt with in areas local to the primary auditory cortex.</a:t>
            </a:r>
          </a:p>
          <a:p>
            <a:endParaRPr lang="en-GB" altLang="en-US" baseline="0" dirty="0" smtClean="0"/>
          </a:p>
          <a:p>
            <a:r>
              <a:rPr lang="en-GB" altLang="en-US" baseline="0" dirty="0" smtClean="0"/>
              <a:t>Additional information</a:t>
            </a:r>
          </a:p>
          <a:p>
            <a:r>
              <a:rPr lang="en-GB" altLang="en-US" baseline="0" dirty="0" smtClean="0"/>
              <a:t>This study also demonstrated the inclusion of the left anterior hippocampus (involved in memory formation), suggests large, interconnected networks.</a:t>
            </a:r>
          </a:p>
          <a:p>
            <a:r>
              <a:rPr lang="en-GB" altLang="en-US" baseline="0" dirty="0" smtClean="0"/>
              <a:t>However, this study also highlighted the dominant role of the left hemisphere in resolving perceptual ambiguity, finding only marginal activity in the right hemisphere.</a:t>
            </a:r>
          </a:p>
        </p:txBody>
      </p:sp>
      <p:sp>
        <p:nvSpPr>
          <p:cNvPr id="4" name="Slide Number Placeholder 3"/>
          <p:cNvSpPr>
            <a:spLocks noGrp="1"/>
          </p:cNvSpPr>
          <p:nvPr>
            <p:ph type="sldNum" sz="quarter" idx="10"/>
          </p:nvPr>
        </p:nvSpPr>
        <p:spPr/>
        <p:txBody>
          <a:bodyPr/>
          <a:lstStyle/>
          <a:p>
            <a:fld id="{0AB7600C-D6D5-4D91-9683-B19B2ADF3DC0}" type="slidenum">
              <a:rPr lang="en-GB" smtClean="0"/>
              <a:t>39</a:t>
            </a:fld>
            <a:endParaRPr lang="en-GB"/>
          </a:p>
        </p:txBody>
      </p:sp>
    </p:spTree>
    <p:extLst>
      <p:ext uri="{BB962C8B-B14F-4D97-AF65-F5344CB8AC3E}">
        <p14:creationId xmlns:p14="http://schemas.microsoft.com/office/powerpoint/2010/main" val="171269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4</a:t>
            </a:fld>
            <a:endParaRPr lang="en-GB"/>
          </a:p>
        </p:txBody>
      </p:sp>
    </p:spTree>
    <p:extLst>
      <p:ext uri="{BB962C8B-B14F-4D97-AF65-F5344CB8AC3E}">
        <p14:creationId xmlns:p14="http://schemas.microsoft.com/office/powerpoint/2010/main" val="327924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model integrates language processing networks into the broader scheme of cortical functional anatomy. It provides a context to interpret the neural basis not only of “traditional” language functions (broadly defined), such as speech perception, auditory comprehension, and speech production, but also provides a natural account of verbal working memory.” (pp. 94)</a:t>
            </a:r>
          </a:p>
          <a:p>
            <a:endParaRPr lang="en-US" dirty="0" smtClean="0"/>
          </a:p>
          <a:p>
            <a:r>
              <a:rPr lang="en-US" dirty="0" smtClean="0"/>
              <a:t>This view</a:t>
            </a:r>
            <a:r>
              <a:rPr lang="en-US" baseline="0" dirty="0" smtClean="0"/>
              <a:t> is often referred to as the 2-streams model, dorsal and ventral processing streams, which operate simultaneously</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40</a:t>
            </a:fld>
            <a:endParaRPr lang="en-GB"/>
          </a:p>
        </p:txBody>
      </p:sp>
    </p:spTree>
    <p:extLst>
      <p:ext uri="{BB962C8B-B14F-4D97-AF65-F5344CB8AC3E}">
        <p14:creationId xmlns:p14="http://schemas.microsoft.com/office/powerpoint/2010/main" val="962474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sz="1200" dirty="0" smtClean="0"/>
              <a:t>Pinker (1994)</a:t>
            </a:r>
          </a:p>
          <a:p>
            <a:pPr eaLnBrk="1" hangingPunct="1"/>
            <a:r>
              <a:rPr lang="en-GB" altLang="en-US" sz="1200" dirty="0" smtClean="0"/>
              <a:t>“normal people recognise words more accurately when the words are flashed to the right side of the visual field than when flashed to the left”</a:t>
            </a:r>
          </a:p>
          <a:p>
            <a:pPr eaLnBrk="1" hangingPunct="1"/>
            <a:r>
              <a:rPr lang="en-GB" altLang="en-US" sz="1200" dirty="0" smtClean="0"/>
              <a:t>similar findings for ears</a:t>
            </a:r>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41</a:t>
            </a:fld>
            <a:endParaRPr lang="en-GB"/>
          </a:p>
        </p:txBody>
      </p:sp>
    </p:spTree>
    <p:extLst>
      <p:ext uri="{BB962C8B-B14F-4D97-AF65-F5344CB8AC3E}">
        <p14:creationId xmlns:p14="http://schemas.microsoft.com/office/powerpoint/2010/main" val="2564943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GB" altLang="en-US" sz="1200" kern="1200" dirty="0" smtClean="0">
                <a:latin typeface="+mn-lt"/>
                <a:ea typeface="+mn-ea"/>
                <a:cs typeface="+mn-cs"/>
              </a:rPr>
              <a:t>large groups of native speakers</a:t>
            </a:r>
            <a:br>
              <a:rPr lang="en-GB" altLang="en-US" sz="1200" kern="1200" dirty="0" smtClean="0">
                <a:latin typeface="+mn-lt"/>
                <a:ea typeface="+mn-ea"/>
                <a:cs typeface="+mn-cs"/>
              </a:rPr>
            </a:br>
            <a:r>
              <a:rPr lang="en-GB" altLang="en-US" sz="1200" kern="1200" dirty="0" smtClean="0">
                <a:latin typeface="+mn-lt"/>
                <a:ea typeface="+mn-ea"/>
                <a:cs typeface="+mn-cs"/>
              </a:rPr>
              <a:t>of Mandarin Chinese/English/Spanish</a:t>
            </a:r>
          </a:p>
          <a:p>
            <a:pPr>
              <a:spcBef>
                <a:spcPct val="20000"/>
              </a:spcBef>
            </a:pPr>
            <a:r>
              <a:rPr lang="en-GB" altLang="en-US" sz="1200" kern="1200" dirty="0" smtClean="0">
                <a:latin typeface="+mn-lt"/>
                <a:ea typeface="+mn-ea"/>
                <a:cs typeface="+mn-cs"/>
              </a:rPr>
              <a:t>coronal MRI slices, data for 3 </a:t>
            </a:r>
            <a:r>
              <a:rPr lang="en-GB" altLang="en-US" sz="1200" kern="1200" dirty="0" err="1" smtClean="0">
                <a:latin typeface="+mn-lt"/>
                <a:ea typeface="+mn-ea"/>
                <a:cs typeface="+mn-cs"/>
              </a:rPr>
              <a:t>Ss</a:t>
            </a:r>
            <a:r>
              <a:rPr lang="en-GB" altLang="en-US" sz="1200" kern="1200" dirty="0" smtClean="0">
                <a:latin typeface="+mn-lt"/>
                <a:ea typeface="+mn-ea"/>
                <a:cs typeface="+mn-cs"/>
              </a:rPr>
              <a:t>, &gt;200 </a:t>
            </a:r>
            <a:r>
              <a:rPr lang="en-GB" altLang="en-US" sz="1200" kern="1200" dirty="0" err="1" smtClean="0">
                <a:latin typeface="+mn-lt"/>
                <a:ea typeface="+mn-ea"/>
                <a:cs typeface="+mn-cs"/>
              </a:rPr>
              <a:t>ms</a:t>
            </a:r>
            <a:r>
              <a:rPr lang="en-GB" altLang="en-US" sz="1200" kern="1200" dirty="0" smtClean="0">
                <a:latin typeface="+mn-lt"/>
                <a:ea typeface="+mn-ea"/>
                <a:cs typeface="+mn-cs"/>
              </a:rPr>
              <a:t> post-stimulus onset</a:t>
            </a:r>
          </a:p>
          <a:p>
            <a:endParaRPr lang="en-GB" altLang="en-US" dirty="0" smtClean="0"/>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42</a:t>
            </a:fld>
            <a:endParaRPr lang="en-GB"/>
          </a:p>
        </p:txBody>
      </p:sp>
    </p:spTree>
    <p:extLst>
      <p:ext uri="{BB962C8B-B14F-4D97-AF65-F5344CB8AC3E}">
        <p14:creationId xmlns:p14="http://schemas.microsoft.com/office/powerpoint/2010/main" val="3092561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43</a:t>
            </a:fld>
            <a:endParaRPr lang="en-GB"/>
          </a:p>
        </p:txBody>
      </p:sp>
    </p:spTree>
    <p:extLst>
      <p:ext uri="{BB962C8B-B14F-4D97-AF65-F5344CB8AC3E}">
        <p14:creationId xmlns:p14="http://schemas.microsoft.com/office/powerpoint/2010/main" val="3829448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Re final point: authors say “this gross morphological difference may have existed before the onset of phonetic training, and … its presence confers an advantage of sufficient magnitude to affect career choices” </a:t>
            </a:r>
            <a:r>
              <a:rPr lang="en-US" altLang="en-US" dirty="0" smtClean="0">
                <a:sym typeface="Wingdings" pitchFamily="2" charset="2"/>
              </a:rPr>
              <a:t></a:t>
            </a:r>
            <a:endParaRPr lang="en-US" altLang="en-US" dirty="0" smtClean="0"/>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44</a:t>
            </a:fld>
            <a:endParaRPr lang="en-GB"/>
          </a:p>
        </p:txBody>
      </p:sp>
    </p:spTree>
    <p:extLst>
      <p:ext uri="{BB962C8B-B14F-4D97-AF65-F5344CB8AC3E}">
        <p14:creationId xmlns:p14="http://schemas.microsoft.com/office/powerpoint/2010/main" val="3453920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From here on in the topics covered are still VERY</a:t>
            </a:r>
            <a:r>
              <a:rPr lang="en-GB" baseline="0" dirty="0" smtClean="0"/>
              <a:t> experimental and incredibly hotly debated and should not be taken as read. </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45</a:t>
            </a:fld>
            <a:endParaRPr lang="en-GB"/>
          </a:p>
        </p:txBody>
      </p:sp>
    </p:spTree>
    <p:extLst>
      <p:ext uri="{BB962C8B-B14F-4D97-AF65-F5344CB8AC3E}">
        <p14:creationId xmlns:p14="http://schemas.microsoft.com/office/powerpoint/2010/main" val="322989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By assessing the famous case of Phineas Gage Van Horn et al (2012) with Diffusion Weighted Imaging (DWI) and Magnetic Resonance Imaging (MRI) they were able to determine that only 4% of </a:t>
            </a:r>
            <a:r>
              <a:rPr lang="en-GB" baseline="0" dirty="0" err="1" smtClean="0"/>
              <a:t>Mr.</a:t>
            </a:r>
            <a:r>
              <a:rPr lang="en-GB" baseline="0" dirty="0" smtClean="0"/>
              <a:t> Gage’s grey matter was destroyed in comparison to  11% of his white matter. They conclude that although frontal lobe damage most certainly contributed to the functional deficits and personality changes that </a:t>
            </a:r>
            <a:r>
              <a:rPr lang="en-GB" baseline="0" dirty="0" err="1" smtClean="0"/>
              <a:t>Mr.</a:t>
            </a:r>
            <a:r>
              <a:rPr lang="en-GB" baseline="0" dirty="0" smtClean="0"/>
              <a:t> Gage suffered after his accident, the degree of white matter which was removed would have severely impacted on the manner in which his brain processed information. The role of white matter is just as important in understanding the mechanics of the human brain as the role of grey matter.</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46</a:t>
            </a:fld>
            <a:endParaRPr lang="en-GB"/>
          </a:p>
        </p:txBody>
      </p:sp>
    </p:spTree>
    <p:extLst>
      <p:ext uri="{BB962C8B-B14F-4D97-AF65-F5344CB8AC3E}">
        <p14:creationId xmlns:p14="http://schemas.microsoft.com/office/powerpoint/2010/main" val="78685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link demonstrates the white matter connections which are linked to linguistic functioning in the brain. They are fro more extensive than suggested by the WLG model and are somewhat more in keeping</a:t>
            </a:r>
            <a:r>
              <a:rPr lang="en-GB" baseline="0" dirty="0" smtClean="0"/>
              <a:t> with the 2-streams model, with a dorsal and ventral processing route.</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47</a:t>
            </a:fld>
            <a:endParaRPr lang="en-GB"/>
          </a:p>
        </p:txBody>
      </p:sp>
    </p:spTree>
    <p:extLst>
      <p:ext uri="{BB962C8B-B14F-4D97-AF65-F5344CB8AC3E}">
        <p14:creationId xmlns:p14="http://schemas.microsoft.com/office/powerpoint/2010/main" val="2936917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Neuronal Oscillations</a:t>
            </a:r>
          </a:p>
          <a:p>
            <a:endParaRPr lang="en-GB" b="1" dirty="0" smtClean="0"/>
          </a:p>
          <a:p>
            <a:r>
              <a:rPr lang="en-GB" i="1" dirty="0" smtClean="0"/>
              <a:t>Giraud &amp; </a:t>
            </a:r>
            <a:r>
              <a:rPr lang="en-GB" i="1" dirty="0" err="1" smtClean="0"/>
              <a:t>Poeppel</a:t>
            </a:r>
            <a:r>
              <a:rPr lang="en-GB" i="1" dirty="0" smtClean="0"/>
              <a:t> (2012)</a:t>
            </a:r>
          </a:p>
          <a:p>
            <a:r>
              <a:rPr lang="en-US" sz="1200" b="0" i="0" u="none" strike="noStrike" kern="1200" baseline="0" dirty="0" smtClean="0">
                <a:solidFill>
                  <a:schemeClr val="tx1"/>
                </a:solidFill>
                <a:latin typeface="+mn-lt"/>
                <a:ea typeface="+mn-ea"/>
                <a:cs typeface="+mn-cs"/>
              </a:rPr>
              <a:t>In this article, we have articulated a set of hypotheses to investigate the relation between the perception of connected speech and neurobiological mechanisms. We developed a model at anatomic (</a:t>
            </a:r>
            <a:r>
              <a:rPr lang="en-US" sz="1200" b="1" i="0" u="none" strike="noStrike" kern="1200" baseline="0" dirty="0" smtClean="0">
                <a:solidFill>
                  <a:schemeClr val="tx1"/>
                </a:solidFill>
                <a:latin typeface="+mn-lt"/>
                <a:ea typeface="+mn-ea"/>
                <a:cs typeface="+mn-cs"/>
              </a:rPr>
              <a:t>Figs. 3 </a:t>
            </a:r>
            <a:r>
              <a:rPr lang="en-US" sz="1200" b="0" i="0" u="none" strike="noStrike" kern="1200" baseline="0" dirty="0" smtClean="0">
                <a:solidFill>
                  <a:schemeClr val="tx1"/>
                </a:solidFill>
                <a:latin typeface="+mn-lt"/>
                <a:ea typeface="+mn-ea"/>
                <a:cs typeface="+mn-cs"/>
              </a:rPr>
              <a:t>and </a:t>
            </a:r>
            <a:r>
              <a:rPr lang="en-US" sz="1200" b="1" i="0" u="none" strike="noStrike" kern="1200" baseline="0" dirty="0" smtClean="0">
                <a:solidFill>
                  <a:schemeClr val="tx1"/>
                </a:solidFill>
                <a:latin typeface="+mn-lt"/>
                <a:ea typeface="+mn-ea"/>
                <a:cs typeface="+mn-cs"/>
              </a:rPr>
              <a:t>6</a:t>
            </a:r>
            <a:r>
              <a:rPr lang="en-US" sz="1200" b="0" i="0" u="none" strike="noStrike" kern="1200" baseline="0" dirty="0" smtClean="0">
                <a:solidFill>
                  <a:schemeClr val="tx1"/>
                </a:solidFill>
                <a:latin typeface="+mn-lt"/>
                <a:ea typeface="+mn-ea"/>
                <a:cs typeface="+mn-cs"/>
              </a:rPr>
              <a:t>), physiological (</a:t>
            </a:r>
            <a:r>
              <a:rPr lang="en-US" sz="1200" b="1" i="0" u="none" strike="noStrike" kern="1200" baseline="0" dirty="0" smtClean="0">
                <a:solidFill>
                  <a:schemeClr val="tx1"/>
                </a:solidFill>
                <a:latin typeface="+mn-lt"/>
                <a:ea typeface="+mn-ea"/>
                <a:cs typeface="+mn-cs"/>
              </a:rPr>
              <a:t>Figs. 1</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2 </a:t>
            </a:r>
            <a:r>
              <a:rPr lang="en-US" sz="1200" b="0" i="0" u="none" strike="noStrike" kern="1200" baseline="0" dirty="0" smtClean="0">
                <a:solidFill>
                  <a:schemeClr val="tx1"/>
                </a:solidFill>
                <a:latin typeface="+mn-lt"/>
                <a:ea typeface="+mn-ea"/>
                <a:cs typeface="+mn-cs"/>
              </a:rPr>
              <a:t>and </a:t>
            </a:r>
            <a:r>
              <a:rPr lang="en-US" sz="1200" b="1" i="0" u="none" strike="noStrike" kern="1200" baseline="0" dirty="0" smtClean="0">
                <a:solidFill>
                  <a:schemeClr val="tx1"/>
                </a:solidFill>
                <a:latin typeface="+mn-lt"/>
                <a:ea typeface="+mn-ea"/>
                <a:cs typeface="+mn-cs"/>
              </a:rPr>
              <a:t>4) </a:t>
            </a:r>
            <a:r>
              <a:rPr lang="en-US" sz="1200" b="0" i="0" u="none" strike="noStrike" kern="1200" baseline="0" dirty="0" smtClean="0">
                <a:solidFill>
                  <a:schemeClr val="tx1"/>
                </a:solidFill>
                <a:latin typeface="+mn-lt"/>
                <a:ea typeface="+mn-ea"/>
                <a:cs typeface="+mn-cs"/>
              </a:rPr>
              <a:t>and computational (</a:t>
            </a:r>
            <a:r>
              <a:rPr lang="en-US" sz="1200" b="1" i="0" u="none" strike="noStrike" kern="1200" baseline="0" dirty="0" smtClean="0">
                <a:solidFill>
                  <a:schemeClr val="tx1"/>
                </a:solidFill>
                <a:latin typeface="+mn-lt"/>
                <a:ea typeface="+mn-ea"/>
                <a:cs typeface="+mn-cs"/>
              </a:rPr>
              <a:t>Fig. 5</a:t>
            </a:r>
            <a:r>
              <a:rPr lang="en-US" sz="1200" b="0" i="0" u="none" strike="noStrike" kern="1200" baseline="0" dirty="0" smtClean="0">
                <a:solidFill>
                  <a:schemeClr val="tx1"/>
                </a:solidFill>
                <a:latin typeface="+mn-lt"/>
                <a:ea typeface="+mn-ea"/>
                <a:cs typeface="+mn-cs"/>
              </a:rPr>
              <a:t>) levels. At the center of the research program lies the assumption that cortical oscillations provide ways to temporally organize the incoming speech signal. The main emerging principles are that two prerequisites for constructing intelligible representations of the speech stream are phase-locking between stimulus and cortex in (at least) two discrete time domains and the hierarchical coupling of related cortical oscillations during speech processing.</a:t>
            </a:r>
          </a:p>
          <a:p>
            <a:endParaRPr lang="en-GB" dirty="0" smtClean="0"/>
          </a:p>
          <a:p>
            <a:r>
              <a:rPr lang="en-GB" b="1" dirty="0" smtClean="0"/>
              <a:t>	Critique</a:t>
            </a:r>
          </a:p>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	</a:t>
            </a:r>
            <a:r>
              <a:rPr lang="en-GB" b="0" dirty="0" err="1" smtClean="0"/>
              <a:t>Oblesser</a:t>
            </a:r>
            <a:r>
              <a:rPr lang="en-GB" b="0" dirty="0" smtClean="0"/>
              <a:t>,</a:t>
            </a:r>
            <a:r>
              <a:rPr lang="en-GB" b="0" baseline="0" dirty="0" smtClean="0"/>
              <a:t> et al.</a:t>
            </a:r>
            <a:r>
              <a:rPr lang="en-GB" dirty="0" smtClean="0"/>
              <a:t> (2012)</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	</a:t>
            </a:r>
            <a:r>
              <a:rPr lang="en-US" sz="1200" b="0" i="0" u="none" strike="noStrike" kern="1200" baseline="0" dirty="0" smtClean="0">
                <a:solidFill>
                  <a:schemeClr val="tx1"/>
                </a:solidFill>
                <a:latin typeface="+mn-lt"/>
                <a:ea typeface="+mn-ea"/>
                <a:cs typeface="+mn-cs"/>
              </a:rPr>
              <a:t>In sum, we argue that an overly enthusiastic focus on speech envelope and concomitantly a too narrow focus on theta oscillations, 	or the readiness to force all slower neural oscillations into a theta 	straightjacket, might not get us closer to the neural mechanics of 	speech comprehension. Without visionary, synergistic perspectives like the one offered by Giraud and </a:t>
            </a:r>
            <a:r>
              <a:rPr lang="en-US" sz="1200" b="0" i="0" u="none" strike="noStrike" kern="1200" baseline="0" dirty="0" err="1" smtClean="0">
                <a:solidFill>
                  <a:schemeClr val="tx1"/>
                </a:solidFill>
                <a:latin typeface="+mn-lt"/>
                <a:ea typeface="+mn-ea"/>
                <a:cs typeface="+mn-cs"/>
              </a:rPr>
              <a:t>Poeppel</a:t>
            </a:r>
            <a:r>
              <a:rPr lang="en-US" sz="1200" b="0" i="0" u="none" strike="noStrike" kern="1200" baseline="0" dirty="0" smtClean="0">
                <a:solidFill>
                  <a:schemeClr val="tx1"/>
                </a:solidFill>
                <a:latin typeface="+mn-lt"/>
                <a:ea typeface="+mn-ea"/>
                <a:cs typeface="+mn-cs"/>
              </a:rPr>
              <a:t> (2012) we will not 	make it there either. </a:t>
            </a:r>
            <a:endParaRPr lang="en-GB" dirty="0" smtClean="0"/>
          </a:p>
          <a:p>
            <a:endParaRPr lang="en-GB" dirty="0" smtClean="0"/>
          </a:p>
          <a:p>
            <a:endParaRPr lang="en-GB" i="1" dirty="0" smtClean="0"/>
          </a:p>
          <a:p>
            <a:r>
              <a:rPr lang="en-GB" i="1" dirty="0" smtClean="0"/>
              <a:t>Gross et al. (2013)</a:t>
            </a:r>
          </a:p>
          <a:p>
            <a:r>
              <a:rPr lang="en-US" sz="1200" b="0" i="0" u="none" strike="noStrike" kern="1200" baseline="0" dirty="0" smtClean="0">
                <a:solidFill>
                  <a:schemeClr val="tx1"/>
                </a:solidFill>
                <a:latin typeface="+mn-lt"/>
                <a:ea typeface="+mn-ea"/>
                <a:cs typeface="+mn-cs"/>
              </a:rPr>
              <a:t>In summary, we report a nested hierarchy of auditory oscillations at multiple frequencies that match the frequency of</a:t>
            </a:r>
          </a:p>
          <a:p>
            <a:r>
              <a:rPr lang="en-US" sz="1200" b="0" i="0" u="none" strike="noStrike" kern="1200" baseline="0" dirty="0" smtClean="0">
                <a:solidFill>
                  <a:schemeClr val="tx1"/>
                </a:solidFill>
                <a:latin typeface="+mn-lt"/>
                <a:ea typeface="+mn-ea"/>
                <a:cs typeface="+mn-cs"/>
              </a:rPr>
              <a:t>relevant linguistic components in continuous speech. These oscillations entrain to speech with differential hemispheric</a:t>
            </a:r>
          </a:p>
          <a:p>
            <a:r>
              <a:rPr lang="en-US" sz="1200" b="0" i="0" u="none" strike="noStrike" kern="1200" baseline="0" dirty="0" smtClean="0">
                <a:solidFill>
                  <a:schemeClr val="tx1"/>
                </a:solidFill>
                <a:latin typeface="+mn-lt"/>
                <a:ea typeface="+mn-ea"/>
                <a:cs typeface="+mn-cs"/>
              </a:rPr>
              <a:t>preference for high (left) and low (right) frequencies. Our results indicate that temporal edges in speech increase first the coupling between auditory oscillations across frequency bands and, second, their coupling to the speech envelope.</a:t>
            </a:r>
          </a:p>
          <a:p>
            <a:r>
              <a:rPr lang="en-US" sz="1200" b="0" i="0" u="none" strike="noStrike" kern="1200" baseline="0" dirty="0" smtClean="0">
                <a:solidFill>
                  <a:schemeClr val="tx1"/>
                </a:solidFill>
                <a:latin typeface="+mn-lt"/>
                <a:ea typeface="+mn-ea"/>
                <a:cs typeface="+mn-cs"/>
              </a:rPr>
              <a:t>We can only speculate about the nature of the observed phase/amplitude alignments. Most likely the alignments are caused by a combination of modulatory and evoked effects [55,56] where stimulus-driven activity is top-down modulated via ongoing oscillatory activity [30,61]. In this framework oscillatory activity is a mechanism for </a:t>
            </a:r>
            <a:r>
              <a:rPr lang="en-US" sz="1200" b="0" i="0" u="none" strike="noStrike" kern="1200" baseline="0" dirty="0" err="1" smtClean="0">
                <a:solidFill>
                  <a:schemeClr val="tx1"/>
                </a:solidFill>
                <a:latin typeface="+mn-lt"/>
                <a:ea typeface="+mn-ea"/>
                <a:cs typeface="+mn-cs"/>
              </a:rPr>
              <a:t>attentional</a:t>
            </a:r>
            <a:r>
              <a:rPr lang="en-US" sz="1200" b="0" i="0" u="none" strike="noStrike" kern="1200" baseline="0" dirty="0" smtClean="0">
                <a:solidFill>
                  <a:schemeClr val="tx1"/>
                </a:solidFill>
                <a:latin typeface="+mn-lt"/>
                <a:ea typeface="+mn-ea"/>
                <a:cs typeface="+mn-cs"/>
              </a:rPr>
              <a:t> selection and flexible gating of information from primary sensory areas.</a:t>
            </a:r>
          </a:p>
          <a:p>
            <a:r>
              <a:rPr lang="en-US" sz="1200" b="0" i="0" u="none" strike="noStrike" kern="1200" baseline="0" dirty="0" smtClean="0">
                <a:solidFill>
                  <a:schemeClr val="tx1"/>
                </a:solidFill>
                <a:latin typeface="+mn-lt"/>
                <a:ea typeface="+mn-ea"/>
                <a:cs typeface="+mn-cs"/>
              </a:rPr>
              <a:t>Finally, going beyond speech perception, the entrainment of hierarchically organized oscillations between speaker and</a:t>
            </a:r>
          </a:p>
          <a:p>
            <a:r>
              <a:rPr lang="en-US" sz="1200" b="0" i="0" u="none" strike="noStrike" kern="1200" baseline="0" dirty="0" smtClean="0">
                <a:solidFill>
                  <a:schemeClr val="tx1"/>
                </a:solidFill>
                <a:latin typeface="+mn-lt"/>
                <a:ea typeface="+mn-ea"/>
                <a:cs typeface="+mn-cs"/>
              </a:rPr>
              <a:t>listener may well have a more general role in interpersonal </a:t>
            </a:r>
            <a:r>
              <a:rPr lang="en-GB" sz="1200" b="0" i="0" u="none" strike="noStrike" kern="1200" baseline="0" dirty="0" smtClean="0">
                <a:solidFill>
                  <a:schemeClr val="tx1"/>
                </a:solidFill>
                <a:latin typeface="+mn-lt"/>
                <a:ea typeface="+mn-ea"/>
                <a:cs typeface="+mn-cs"/>
              </a:rPr>
              <a:t>communication [62,63].</a:t>
            </a:r>
            <a:endParaRPr lang="en-GB" dirty="0" smtClean="0"/>
          </a:p>
          <a:p>
            <a:endParaRPr lang="en-GB" b="1" dirty="0" smtClean="0"/>
          </a:p>
          <a:p>
            <a:endParaRPr lang="en-GB" dirty="0" smtClean="0"/>
          </a:p>
        </p:txBody>
      </p:sp>
      <p:sp>
        <p:nvSpPr>
          <p:cNvPr id="4" name="Slide Number Placeholder 3"/>
          <p:cNvSpPr>
            <a:spLocks noGrp="1"/>
          </p:cNvSpPr>
          <p:nvPr>
            <p:ph type="sldNum" sz="quarter" idx="10"/>
          </p:nvPr>
        </p:nvSpPr>
        <p:spPr/>
        <p:txBody>
          <a:bodyPr/>
          <a:lstStyle/>
          <a:p>
            <a:fld id="{0AB7600C-D6D5-4D91-9683-B19B2ADF3DC0}" type="slidenum">
              <a:rPr lang="en-GB" smtClean="0"/>
              <a:t>48</a:t>
            </a:fld>
            <a:endParaRPr lang="en-GB"/>
          </a:p>
        </p:txBody>
      </p:sp>
    </p:spTree>
    <p:extLst>
      <p:ext uri="{BB962C8B-B14F-4D97-AF65-F5344CB8AC3E}">
        <p14:creationId xmlns:p14="http://schemas.microsoft.com/office/powerpoint/2010/main" val="3751110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Animations on this slide demonstrate how oscillatory behaviour can be modelled</a:t>
            </a:r>
            <a:r>
              <a:rPr lang="en-GB" b="0" baseline="0" dirty="0" smtClean="0"/>
              <a:t> in terms of individual communicating neurons. It also demonstrates how information can be separated into redundant and useful. This could potentially help to explain exactly how the brain determines which information can be directly interpreted in the primary auditory cortex and close areas from information which requires further processing in higher </a:t>
            </a:r>
            <a:r>
              <a:rPr lang="en-GB" b="0" baseline="0" smtClean="0"/>
              <a:t>areas.</a:t>
            </a:r>
            <a:endParaRPr lang="en-GB" b="0" baseline="0" dirty="0" smtClean="0"/>
          </a:p>
        </p:txBody>
      </p:sp>
      <p:sp>
        <p:nvSpPr>
          <p:cNvPr id="4" name="Slide Number Placeholder 3"/>
          <p:cNvSpPr>
            <a:spLocks noGrp="1"/>
          </p:cNvSpPr>
          <p:nvPr>
            <p:ph type="sldNum" sz="quarter" idx="10"/>
          </p:nvPr>
        </p:nvSpPr>
        <p:spPr/>
        <p:txBody>
          <a:bodyPr/>
          <a:lstStyle/>
          <a:p>
            <a:fld id="{0AB7600C-D6D5-4D91-9683-B19B2ADF3DC0}" type="slidenum">
              <a:rPr lang="en-GB" smtClean="0"/>
              <a:t>49</a:t>
            </a:fld>
            <a:endParaRPr lang="en-GB"/>
          </a:p>
        </p:txBody>
      </p:sp>
    </p:spTree>
    <p:extLst>
      <p:ext uri="{BB962C8B-B14F-4D97-AF65-F5344CB8AC3E}">
        <p14:creationId xmlns:p14="http://schemas.microsoft.com/office/powerpoint/2010/main" val="4116040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5</a:t>
            </a:fld>
            <a:endParaRPr lang="en-GB"/>
          </a:p>
        </p:txBody>
      </p:sp>
    </p:spTree>
    <p:extLst>
      <p:ext uri="{BB962C8B-B14F-4D97-AF65-F5344CB8AC3E}">
        <p14:creationId xmlns:p14="http://schemas.microsoft.com/office/powerpoint/2010/main" val="20453160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lot of work still needs to be done, there are no clear cut answers at the moment, the best I can offer is this quote from </a:t>
            </a:r>
            <a:r>
              <a:rPr lang="en-GB" dirty="0" err="1" smtClean="0"/>
              <a:t>Kreiman</a:t>
            </a:r>
            <a:r>
              <a:rPr lang="en-GB" dirty="0" smtClean="0"/>
              <a:t> &amp; </a:t>
            </a:r>
            <a:r>
              <a:rPr lang="en-GB" dirty="0" err="1" smtClean="0"/>
              <a:t>Sidtis</a:t>
            </a:r>
            <a:r>
              <a:rPr lang="en-GB" baseline="0" dirty="0" smtClean="0"/>
              <a:t> (2012)</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50</a:t>
            </a:fld>
            <a:endParaRPr lang="en-GB"/>
          </a:p>
        </p:txBody>
      </p:sp>
    </p:spTree>
    <p:extLst>
      <p:ext uri="{BB962C8B-B14F-4D97-AF65-F5344CB8AC3E}">
        <p14:creationId xmlns:p14="http://schemas.microsoft.com/office/powerpoint/2010/main" val="30628659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51</a:t>
            </a:fld>
            <a:endParaRPr lang="en-GB"/>
          </a:p>
        </p:txBody>
      </p:sp>
    </p:spTree>
    <p:extLst>
      <p:ext uri="{BB962C8B-B14F-4D97-AF65-F5344CB8AC3E}">
        <p14:creationId xmlns:p14="http://schemas.microsoft.com/office/powerpoint/2010/main" val="32462627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52</a:t>
            </a:fld>
            <a:endParaRPr lang="en-GB"/>
          </a:p>
        </p:txBody>
      </p:sp>
    </p:spTree>
    <p:extLst>
      <p:ext uri="{BB962C8B-B14F-4D97-AF65-F5344CB8AC3E}">
        <p14:creationId xmlns:p14="http://schemas.microsoft.com/office/powerpoint/2010/main" val="1447804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53</a:t>
            </a:fld>
            <a:endParaRPr lang="en-GB"/>
          </a:p>
        </p:txBody>
      </p:sp>
    </p:spTree>
    <p:extLst>
      <p:ext uri="{BB962C8B-B14F-4D97-AF65-F5344CB8AC3E}">
        <p14:creationId xmlns:p14="http://schemas.microsoft.com/office/powerpoint/2010/main" val="38430992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54</a:t>
            </a:fld>
            <a:endParaRPr lang="en-GB"/>
          </a:p>
        </p:txBody>
      </p:sp>
    </p:spTree>
    <p:extLst>
      <p:ext uri="{BB962C8B-B14F-4D97-AF65-F5344CB8AC3E}">
        <p14:creationId xmlns:p14="http://schemas.microsoft.com/office/powerpoint/2010/main" val="31162468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55</a:t>
            </a:fld>
            <a:endParaRPr lang="en-GB"/>
          </a:p>
        </p:txBody>
      </p:sp>
    </p:spTree>
    <p:extLst>
      <p:ext uri="{BB962C8B-B14F-4D97-AF65-F5344CB8AC3E}">
        <p14:creationId xmlns:p14="http://schemas.microsoft.com/office/powerpoint/2010/main" val="30142767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C9EACDA-B7FB-478F-B388-7989A234BBE5}" type="slidenum">
              <a:rPr lang="en-US">
                <a:latin typeface="Calibri" pitchFamily="34" charset="0"/>
              </a:rPr>
              <a:pPr eaLnBrk="1" hangingPunct="1"/>
              <a:t>57</a:t>
            </a:fld>
            <a:endParaRPr lang="en-US">
              <a:latin typeface="Calibri" pitchFamily="34" charset="0"/>
            </a:endParaRPr>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GB" altLang="en-US" dirty="0" smtClean="0"/>
              <a:t>Useful to refer to </a:t>
            </a:r>
            <a:r>
              <a:rPr lang="en-GB" altLang="en-US" dirty="0" err="1" smtClean="0"/>
              <a:t>Brodmann’s</a:t>
            </a:r>
            <a:r>
              <a:rPr lang="en-GB" altLang="en-US" dirty="0" smtClean="0"/>
              <a:t> areas – classification system developed in early 20</a:t>
            </a:r>
            <a:r>
              <a:rPr lang="en-GB" altLang="en-US" baseline="30000" dirty="0" smtClean="0"/>
              <a:t>th</a:t>
            </a:r>
            <a:r>
              <a:rPr lang="en-GB" altLang="en-US" dirty="0" smtClean="0"/>
              <a:t> century to identify areas.</a:t>
            </a:r>
          </a:p>
          <a:p>
            <a:pPr marL="228600" indent="-228600" eaLnBrk="1" hangingPunct="1"/>
            <a:endParaRPr lang="en-GB" altLang="en-US" dirty="0" smtClean="0"/>
          </a:p>
          <a:p>
            <a:pPr marL="228600" indent="-228600" eaLnBrk="1" hangingPunct="1"/>
            <a:r>
              <a:rPr lang="en-GB" altLang="en-US" dirty="0" err="1" smtClean="0"/>
              <a:t>Broca’s</a:t>
            </a:r>
            <a:r>
              <a:rPr lang="en-GB" altLang="en-US" dirty="0" smtClean="0"/>
              <a:t> area – 44 and 45</a:t>
            </a:r>
          </a:p>
          <a:p>
            <a:pPr marL="228600" indent="-228600" eaLnBrk="1" hangingPunct="1"/>
            <a:r>
              <a:rPr lang="en-GB" altLang="en-US" dirty="0" smtClean="0"/>
              <a:t>Wernicke’s area – 22</a:t>
            </a:r>
          </a:p>
          <a:p>
            <a:pPr marL="228600" indent="-228600" eaLnBrk="1" hangingPunct="1"/>
            <a:r>
              <a:rPr lang="en-GB" altLang="en-US" dirty="0" smtClean="0"/>
              <a:t>Others important for speech/language:</a:t>
            </a:r>
          </a:p>
          <a:p>
            <a:pPr marL="228600" indent="-228600" eaLnBrk="1" hangingPunct="1"/>
            <a:r>
              <a:rPr lang="en-GB" altLang="en-US" dirty="0" smtClean="0"/>
              <a:t>41 and 42 = Primary Auditory cortex (on lateral fissure)</a:t>
            </a:r>
          </a:p>
          <a:p>
            <a:pPr marL="228600" indent="-228600" eaLnBrk="1" hangingPunct="1"/>
            <a:r>
              <a:rPr lang="en-GB" altLang="en-US" dirty="0" smtClean="0"/>
              <a:t>37 = occipital temporal – shown to be involved in processing of written words or letter strings (affected in dyslexia)</a:t>
            </a:r>
          </a:p>
          <a:p>
            <a:pPr marL="228600" indent="-228600" eaLnBrk="1" hangingPunct="1"/>
            <a:endParaRPr lang="en-GB" alt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6804" name="Slide Number Placeholder 3"/>
          <p:cNvSpPr>
            <a:spLocks noGrp="1"/>
          </p:cNvSpPr>
          <p:nvPr>
            <p:ph type="sldNum" sz="quarter" idx="5"/>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CAE7F5F-8D02-4467-8B3F-DFCCE3310EC7}" type="slidenum">
              <a:rPr lang="en-GB">
                <a:latin typeface="Calibri" pitchFamily="34" charset="0"/>
              </a:rPr>
              <a:pPr eaLnBrk="1" hangingPunct="1"/>
              <a:t>58</a:t>
            </a:fld>
            <a:endParaRPr lang="en-GB">
              <a:latin typeface="Calibri"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buFontTx/>
              <a:buNone/>
            </a:pPr>
            <a:r>
              <a:rPr lang="en-GB" altLang="en-US" sz="2800" dirty="0" smtClean="0">
                <a:solidFill>
                  <a:schemeClr val="bg1">
                    <a:lumMod val="65000"/>
                  </a:schemeClr>
                </a:solidFill>
                <a:cs typeface="Arial" charset="0"/>
              </a:rPr>
              <a:t>Crumpled/lumpy </a:t>
            </a:r>
          </a:p>
          <a:p>
            <a:pPr lvl="1" eaLnBrk="1" hangingPunct="1">
              <a:lnSpc>
                <a:spcPct val="80000"/>
              </a:lnSpc>
            </a:pPr>
            <a:r>
              <a:rPr lang="en-GB" altLang="en-US" sz="2400" dirty="0" smtClean="0">
                <a:solidFill>
                  <a:schemeClr val="bg1">
                    <a:lumMod val="65000"/>
                  </a:schemeClr>
                </a:solidFill>
                <a:cs typeface="Arial" charset="0"/>
              </a:rPr>
              <a:t>3-4 months of development, surface of brain FOLDS up.</a:t>
            </a:r>
          </a:p>
          <a:p>
            <a:pPr lvl="1" eaLnBrk="1" hangingPunct="1">
              <a:lnSpc>
                <a:spcPct val="80000"/>
              </a:lnSpc>
            </a:pPr>
            <a:r>
              <a:rPr lang="en-GB" altLang="en-US" sz="2400" dirty="0" smtClean="0">
                <a:solidFill>
                  <a:schemeClr val="bg1">
                    <a:lumMod val="65000"/>
                  </a:schemeClr>
                </a:solidFill>
                <a:cs typeface="Arial" charset="0"/>
              </a:rPr>
              <a:t>Lot of tissue squeezed into small area</a:t>
            </a:r>
          </a:p>
          <a:p>
            <a:pPr eaLnBrk="1" hangingPunct="1">
              <a:lnSpc>
                <a:spcPct val="80000"/>
              </a:lnSpc>
              <a:buFontTx/>
              <a:buNone/>
            </a:pPr>
            <a:endParaRPr lang="en-GB" altLang="en-US" sz="2800" dirty="0" smtClean="0">
              <a:solidFill>
                <a:schemeClr val="bg1">
                  <a:lumMod val="65000"/>
                </a:schemeClr>
              </a:solidFill>
              <a:cs typeface="Arial" charset="0"/>
            </a:endParaRPr>
          </a:p>
          <a:p>
            <a:pPr eaLnBrk="1" hangingPunct="1">
              <a:lnSpc>
                <a:spcPct val="80000"/>
              </a:lnSpc>
              <a:buFontTx/>
              <a:buNone/>
            </a:pPr>
            <a:r>
              <a:rPr lang="en-GB" altLang="en-US" sz="2800" dirty="0" smtClean="0">
                <a:solidFill>
                  <a:schemeClr val="bg1">
                    <a:lumMod val="65000"/>
                  </a:schemeClr>
                </a:solidFill>
                <a:cs typeface="Arial" charset="0"/>
              </a:rPr>
              <a:t>Brain surgery</a:t>
            </a:r>
          </a:p>
          <a:p>
            <a:pPr lvl="1" eaLnBrk="1" hangingPunct="1">
              <a:lnSpc>
                <a:spcPct val="80000"/>
              </a:lnSpc>
            </a:pPr>
            <a:r>
              <a:rPr lang="en-GB" altLang="en-US" sz="2400" dirty="0" smtClean="0">
                <a:solidFill>
                  <a:schemeClr val="bg1">
                    <a:lumMod val="65000"/>
                  </a:schemeClr>
                </a:solidFill>
                <a:cs typeface="Arial" charset="0"/>
              </a:rPr>
              <a:t>Skull sawn to remove top (cranium)</a:t>
            </a:r>
          </a:p>
          <a:p>
            <a:pPr lvl="1" eaLnBrk="1" hangingPunct="1">
              <a:lnSpc>
                <a:spcPct val="80000"/>
              </a:lnSpc>
            </a:pPr>
            <a:r>
              <a:rPr lang="en-GB" altLang="en-US" sz="2400" dirty="0" smtClean="0">
                <a:solidFill>
                  <a:schemeClr val="bg1">
                    <a:lumMod val="65000"/>
                  </a:schemeClr>
                </a:solidFill>
                <a:cs typeface="Arial" charset="0"/>
              </a:rPr>
              <a:t>Brain is mobile within skull but keeps shape due to skull</a:t>
            </a:r>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59</a:t>
            </a:fld>
            <a:endParaRPr lang="en-GB"/>
          </a:p>
        </p:txBody>
      </p:sp>
    </p:spTree>
    <p:extLst>
      <p:ext uri="{BB962C8B-B14F-4D97-AF65-F5344CB8AC3E}">
        <p14:creationId xmlns:p14="http://schemas.microsoft.com/office/powerpoint/2010/main" val="4078732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AB7600C-D6D5-4D91-9683-B19B2ADF3DC0}" type="slidenum">
              <a:rPr lang="en-GB" smtClean="0"/>
              <a:t>60</a:t>
            </a:fld>
            <a:endParaRPr lang="en-GB"/>
          </a:p>
        </p:txBody>
      </p:sp>
    </p:spTree>
    <p:extLst>
      <p:ext uri="{BB962C8B-B14F-4D97-AF65-F5344CB8AC3E}">
        <p14:creationId xmlns:p14="http://schemas.microsoft.com/office/powerpoint/2010/main" val="3510163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generally a good way to think about the brain</a:t>
            </a:r>
            <a:r>
              <a:rPr lang="en-GB" baseline="0" dirty="0" smtClean="0"/>
              <a:t>, although it does need a little refinement…</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6</a:t>
            </a:fld>
            <a:endParaRPr lang="en-GB"/>
          </a:p>
        </p:txBody>
      </p:sp>
    </p:spTree>
    <p:extLst>
      <p:ext uri="{BB962C8B-B14F-4D97-AF65-F5344CB8AC3E}">
        <p14:creationId xmlns:p14="http://schemas.microsoft.com/office/powerpoint/2010/main" val="3573308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07DA286-55CB-496E-B0F5-79959F173534}" type="slidenum">
              <a:rPr lang="en-US">
                <a:latin typeface="Calibri" pitchFamily="34" charset="0"/>
              </a:rPr>
              <a:pPr eaLnBrk="1" hangingPunct="1"/>
              <a:t>61</a:t>
            </a:fld>
            <a:endParaRPr lang="en-US">
              <a:latin typeface="Calibri" pitchFamily="34" charset="0"/>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t>Arcuate Fasciculus:</a:t>
            </a:r>
          </a:p>
          <a:p>
            <a:pPr eaLnBrk="1" hangingPunct="1"/>
            <a:r>
              <a:rPr lang="en-GB" altLang="en-US" smtClean="0"/>
              <a:t>	 the connection between BRocas and Wernickes where –</a:t>
            </a:r>
          </a:p>
          <a:p>
            <a:pPr eaLnBrk="1" hangingPunct="1"/>
            <a:r>
              <a:rPr lang="en-GB" altLang="en-US" smtClean="0"/>
              <a:t>speech is fluent, comprehension remains good, oral reading is poor, repetition is poor </a:t>
            </a:r>
          </a:p>
          <a:p>
            <a:pPr eaLnBrk="1" hangingPunct="1"/>
            <a:r>
              <a:rPr lang="en-GB" altLang="en-US" smtClean="0"/>
              <a:t>transpositions of sounds within a word ("television" → "velitision") are common. </a:t>
            </a:r>
          </a:p>
          <a:p>
            <a:pPr eaLnBrk="1" hangingPunct="1"/>
            <a:r>
              <a:rPr lang="en-GB" altLang="en-US" smtClean="0"/>
              <a:t>In contrast, when brocas and wernickes are in tact but not connected to rest of cortex – repetitions can be made but 	with no understanding and no spontaneous speech</a:t>
            </a:r>
          </a:p>
          <a:p>
            <a:pPr eaLnBrk="1" hangingPunct="1"/>
            <a:endParaRPr lang="en-US"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err="1" smtClean="0"/>
              <a:t>Brodmann</a:t>
            </a:r>
            <a:r>
              <a:rPr lang="en-GB" altLang="en-US" dirty="0" smtClean="0"/>
              <a:t>  22 (39 and 40) also, 39 =semantics, 40 = memory</a:t>
            </a:r>
          </a:p>
          <a:p>
            <a:pPr eaLnBrk="1" hangingPunct="1"/>
            <a:endParaRPr lang="en-US" altLang="en-US" dirty="0" smtClean="0"/>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62</a:t>
            </a:fld>
            <a:endParaRPr lang="en-GB"/>
          </a:p>
        </p:txBody>
      </p:sp>
    </p:spTree>
    <p:extLst>
      <p:ext uri="{BB962C8B-B14F-4D97-AF65-F5344CB8AC3E}">
        <p14:creationId xmlns:p14="http://schemas.microsoft.com/office/powerpoint/2010/main" val="2902659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34B4D55-803E-46EE-9855-459F5B03E39B}" type="slidenum">
              <a:rPr lang="en-US">
                <a:latin typeface="Calibri" pitchFamily="34" charset="0"/>
              </a:rPr>
              <a:pPr eaLnBrk="1" hangingPunct="1"/>
              <a:t>63</a:t>
            </a:fld>
            <a:endParaRPr lang="en-US">
              <a:latin typeface="Calibri" pitchFamily="34" charset="0"/>
            </a:endParaRPr>
          </a:p>
        </p:txBody>
      </p:sp>
      <p:sp>
        <p:nvSpPr>
          <p:cNvPr id="1126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smtClean="0"/>
              <a:t>Big areas involved in all four.</a:t>
            </a:r>
          </a:p>
          <a:p>
            <a:pPr eaLnBrk="1" hangingPunct="1">
              <a:spcBef>
                <a:spcPct val="0"/>
              </a:spcBef>
            </a:pPr>
            <a:r>
              <a:rPr lang="en-GB" altLang="en-US" smtClean="0"/>
              <a:t>A surprising (maybe) amount of overlap.</a:t>
            </a:r>
          </a:p>
          <a:p>
            <a:pPr eaLnBrk="1" hangingPunct="1">
              <a:spcBef>
                <a:spcPct val="0"/>
              </a:spcBef>
            </a:pPr>
            <a:r>
              <a:rPr lang="en-GB" altLang="en-US" smtClean="0"/>
              <a:t>This is compared to resting. And there will be overlap. Of course, when we speak, we also hear ourselves. (Etc.)</a:t>
            </a:r>
          </a:p>
          <a:p>
            <a:pPr eaLnBrk="1" hangingPunct="1">
              <a:spcBef>
                <a:spcPct val="0"/>
              </a:spcBef>
            </a:pPr>
            <a:r>
              <a:rPr lang="en-GB" altLang="en-US" smtClean="0"/>
              <a:t>A big challenge was to decide WHAT TO COMPARE WITH WHAT – the choice of BASELINES.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CBB5268-CAEF-4A82-8EC9-9E2E681B5D04}" type="slidenum">
              <a:rPr lang="en-US">
                <a:latin typeface="Calibri" pitchFamily="34" charset="0"/>
              </a:rPr>
              <a:pPr eaLnBrk="1" hangingPunct="1"/>
              <a:t>64</a:t>
            </a:fld>
            <a:endParaRPr lang="en-US">
              <a:latin typeface="Calibri" pitchFamily="34" charset="0"/>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GB" altLang="en-US" b="1" smtClean="0">
                <a:sym typeface="Symbol" pitchFamily="18" charset="2"/>
              </a:rPr>
              <a:t>Short-term memory</a:t>
            </a:r>
            <a:r>
              <a:rPr lang="en-GB" altLang="en-US" smtClean="0">
                <a:sym typeface="Symbol" pitchFamily="18" charset="2"/>
              </a:rPr>
              <a:t>: activation and “reverberation” of the assembly</a:t>
            </a:r>
          </a:p>
          <a:p>
            <a:pPr>
              <a:spcBef>
                <a:spcPct val="0"/>
              </a:spcBef>
            </a:pPr>
            <a:r>
              <a:rPr lang="en-GB" altLang="en-US" b="1" smtClean="0">
                <a:sym typeface="Symbol" pitchFamily="18" charset="2"/>
              </a:rPr>
              <a:t>Long-term memory</a:t>
            </a:r>
            <a:r>
              <a:rPr lang="en-GB" altLang="en-US" smtClean="0">
                <a:sym typeface="Symbol" pitchFamily="18" charset="2"/>
              </a:rPr>
              <a:t>: changes in patterns of connectivity among the cells in the assembly</a:t>
            </a:r>
          </a:p>
          <a:p>
            <a:endParaRPr lang="en-GB"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472835C-9053-4738-9E8E-1C4C98DF9996}" type="slidenum">
              <a:rPr lang="en-GB">
                <a:latin typeface="Calibri" pitchFamily="34" charset="0"/>
              </a:rPr>
              <a:pPr eaLnBrk="1" hangingPunct="1"/>
              <a:t>65</a:t>
            </a:fld>
            <a:endParaRPr lang="en-GB">
              <a:latin typeface="Calibri"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76B64D7-0C53-4AA7-B12C-5045AE33AD51}" type="slidenum">
              <a:rPr lang="en-US">
                <a:latin typeface="Calibri" pitchFamily="34" charset="0"/>
              </a:rPr>
              <a:pPr eaLnBrk="1" hangingPunct="1"/>
              <a:t>66</a:t>
            </a:fld>
            <a:endParaRPr lang="en-US">
              <a:latin typeface="Calibri" pitchFamily="34" charset="0"/>
            </a:endParaRPr>
          </a:p>
        </p:txBody>
      </p:sp>
      <p:sp>
        <p:nvSpPr>
          <p:cNvPr id="1228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Remember: occipital is vision part</a:t>
            </a:r>
            <a:endParaRPr lang="en-US"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13BBD2E-C8C8-4BB2-817D-EF2B84717217}" type="slidenum">
              <a:rPr lang="en-US">
                <a:latin typeface="Calibri" pitchFamily="34" charset="0"/>
              </a:rPr>
              <a:pPr eaLnBrk="1" hangingPunct="1"/>
              <a:t>67</a:t>
            </a:fld>
            <a:endParaRPr lang="en-US">
              <a:latin typeface="Calibri" pitchFamily="34" charset="0"/>
            </a:endParaRPr>
          </a:p>
        </p:txBody>
      </p:sp>
      <p:sp>
        <p:nvSpPr>
          <p:cNvPr id="1239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Called somatotopic – soma is body as in “psychosomatic” -- means maps/representations of the body</a:t>
            </a:r>
            <a:endParaRPr lang="en-US"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949F650E-8DBD-4770-AD38-DF835044B556}" type="slidenum">
              <a:rPr lang="en-US">
                <a:latin typeface="Calibri" pitchFamily="34" charset="0"/>
              </a:rPr>
              <a:pPr eaLnBrk="1" hangingPunct="1"/>
              <a:t>68</a:t>
            </a:fld>
            <a:endParaRPr lang="en-US">
              <a:latin typeface="Calibri" pitchFamily="34" charset="0"/>
            </a:endParaRPr>
          </a:p>
        </p:txBody>
      </p:sp>
      <p:sp>
        <p:nvSpPr>
          <p:cNvPr id="1208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9CD806A-5660-45C7-8DE3-62D7E2399CBC}" type="slidenum">
              <a:rPr lang="en-GB">
                <a:latin typeface="Calibri" pitchFamily="34" charset="0"/>
              </a:rPr>
              <a:pPr eaLnBrk="1" hangingPunct="1"/>
              <a:t>70</a:t>
            </a:fld>
            <a:endParaRPr lang="en-GB">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Essentially, you need to understand that the brain operates at many different</a:t>
            </a:r>
            <a:r>
              <a:rPr lang="en-GB" baseline="0" dirty="0" smtClean="0"/>
              <a:t> levels in order to process incoming information and to integrate it with information already stored in memory.</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7</a:t>
            </a:fld>
            <a:endParaRPr lang="en-GB"/>
          </a:p>
        </p:txBody>
      </p:sp>
    </p:spTree>
    <p:extLst>
      <p:ext uri="{BB962C8B-B14F-4D97-AF65-F5344CB8AC3E}">
        <p14:creationId xmlns:p14="http://schemas.microsoft.com/office/powerpoint/2010/main" val="179115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Arrows indicate the direction of conduction of action potentials in axons (red). (a) Multipolar interneurons. Each has profusely branched dendrites, which receive signals at synapses with several hundred other neurons, and a single long </a:t>
            </a:r>
            <a:r>
              <a:rPr lang="en-US" sz="1200" b="0" i="0" kern="1200" dirty="0" smtClean="0">
                <a:solidFill>
                  <a:schemeClr val="tx1"/>
                </a:solidFill>
                <a:effectLst/>
                <a:latin typeface="+mn-lt"/>
                <a:ea typeface="+mn-ea"/>
                <a:cs typeface="+mn-cs"/>
                <a:hlinkClick r:id="rId3"/>
              </a:rPr>
              <a:t>axon</a:t>
            </a:r>
            <a:r>
              <a:rPr lang="en-US" sz="1200" b="0" i="0" kern="1200" dirty="0" smtClean="0">
                <a:solidFill>
                  <a:schemeClr val="tx1"/>
                </a:solidFill>
                <a:effectLst/>
                <a:latin typeface="+mn-lt"/>
                <a:ea typeface="+mn-ea"/>
                <a:cs typeface="+mn-cs"/>
              </a:rPr>
              <a:t> that branches laterally and at its terminus. (b) A motor neuron that innervates a muscle cell. Typically, motor neurons have a single long axon extending from the cell body to the effector cell. In mammalian motor neurons an insulating sheath of myelin usually covers all parts of the axon except at the nodes of Ranvier and the axon terminals. (c) A sensory neuron in which the axon branches just after it leaves the cell body. The peripheral branch carries the nerve impulse from the </a:t>
            </a:r>
            <a:r>
              <a:rPr lang="en-US" sz="1200" b="0" i="0" kern="1200" dirty="0" smtClean="0">
                <a:solidFill>
                  <a:schemeClr val="tx1"/>
                </a:solidFill>
                <a:effectLst/>
                <a:latin typeface="+mn-lt"/>
                <a:ea typeface="+mn-ea"/>
                <a:cs typeface="+mn-cs"/>
                <a:hlinkClick r:id="rId4"/>
              </a:rPr>
              <a:t>receptor</a:t>
            </a:r>
            <a:r>
              <a:rPr lang="en-US" sz="1200" b="0" i="0" kern="1200" dirty="0" smtClean="0">
                <a:solidFill>
                  <a:schemeClr val="tx1"/>
                </a:solidFill>
                <a:effectLst/>
                <a:latin typeface="+mn-lt"/>
                <a:ea typeface="+mn-ea"/>
                <a:cs typeface="+mn-cs"/>
              </a:rPr>
              <a:t> cell to the cell body, which is located in the </a:t>
            </a:r>
            <a:r>
              <a:rPr lang="en-US" sz="1200" b="0" i="0" kern="1200" dirty="0" smtClean="0">
                <a:solidFill>
                  <a:schemeClr val="tx1"/>
                </a:solidFill>
                <a:effectLst/>
                <a:latin typeface="+mn-lt"/>
                <a:ea typeface="+mn-ea"/>
                <a:cs typeface="+mn-cs"/>
                <a:hlinkClick r:id="rId5"/>
              </a:rPr>
              <a:t>dorsal</a:t>
            </a:r>
            <a:r>
              <a:rPr lang="en-US" sz="1200" b="0" i="0" kern="1200" dirty="0" smtClean="0">
                <a:solidFill>
                  <a:schemeClr val="tx1"/>
                </a:solidFill>
                <a:effectLst/>
                <a:latin typeface="+mn-lt"/>
                <a:ea typeface="+mn-ea"/>
                <a:cs typeface="+mn-cs"/>
              </a:rPr>
              <a:t> root </a:t>
            </a:r>
            <a:r>
              <a:rPr lang="en-US" sz="1200" b="0" i="0" kern="1200" dirty="0" smtClean="0">
                <a:solidFill>
                  <a:schemeClr val="tx1"/>
                </a:solidFill>
                <a:effectLst/>
                <a:latin typeface="+mn-lt"/>
                <a:ea typeface="+mn-ea"/>
                <a:cs typeface="+mn-cs"/>
                <a:hlinkClick r:id="rId6"/>
              </a:rPr>
              <a:t>ganglion</a:t>
            </a:r>
            <a:r>
              <a:rPr lang="en-US" sz="1200" b="0" i="0" kern="1200" dirty="0" smtClean="0">
                <a:solidFill>
                  <a:schemeClr val="tx1"/>
                </a:solidFill>
                <a:effectLst/>
                <a:latin typeface="+mn-lt"/>
                <a:ea typeface="+mn-ea"/>
                <a:cs typeface="+mn-cs"/>
              </a:rPr>
              <a:t> near the spinal cord; the central branch carries the impulse from the cell body to the spinal cord or brain. Both branches are structurally and functionally axons, except at their terminal portions, even though the peripheral branch conducts impulses toward, rather than away from, the cell body.</a:t>
            </a:r>
            <a:endParaRPr lang="en-GB" altLang="en-US" dirty="0" smtClean="0"/>
          </a:p>
          <a:p>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8</a:t>
            </a:fld>
            <a:endParaRPr lang="en-GB"/>
          </a:p>
        </p:txBody>
      </p:sp>
    </p:spTree>
    <p:extLst>
      <p:ext uri="{BB962C8B-B14F-4D97-AF65-F5344CB8AC3E}">
        <p14:creationId xmlns:p14="http://schemas.microsoft.com/office/powerpoint/2010/main" val="2211000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neurons are not created equal.</a:t>
            </a:r>
          </a:p>
          <a:p>
            <a:endParaRPr lang="en-GB" dirty="0" smtClean="0"/>
          </a:p>
          <a:p>
            <a:r>
              <a:rPr lang="en-GB" dirty="0" smtClean="0"/>
              <a:t>The information that any given neuron or network</a:t>
            </a:r>
            <a:r>
              <a:rPr lang="en-GB" baseline="0" dirty="0" smtClean="0"/>
              <a:t> of neurons is required to </a:t>
            </a:r>
            <a:r>
              <a:rPr lang="en-GB" dirty="0" smtClean="0"/>
              <a:t>processes is specific to its location in the brain and is relative to those</a:t>
            </a:r>
            <a:r>
              <a:rPr lang="en-GB" baseline="0" dirty="0" smtClean="0"/>
              <a:t> neurons that it is connected to.</a:t>
            </a:r>
            <a:endParaRPr lang="en-GB" dirty="0"/>
          </a:p>
        </p:txBody>
      </p:sp>
      <p:sp>
        <p:nvSpPr>
          <p:cNvPr id="4" name="Slide Number Placeholder 3"/>
          <p:cNvSpPr>
            <a:spLocks noGrp="1"/>
          </p:cNvSpPr>
          <p:nvPr>
            <p:ph type="sldNum" sz="quarter" idx="10"/>
          </p:nvPr>
        </p:nvSpPr>
        <p:spPr/>
        <p:txBody>
          <a:bodyPr/>
          <a:lstStyle/>
          <a:p>
            <a:fld id="{0AB7600C-D6D5-4D91-9683-B19B2ADF3DC0}" type="slidenum">
              <a:rPr lang="en-GB" smtClean="0"/>
              <a:t>9</a:t>
            </a:fld>
            <a:endParaRPr lang="en-GB"/>
          </a:p>
        </p:txBody>
      </p:sp>
    </p:spTree>
    <p:extLst>
      <p:ext uri="{BB962C8B-B14F-4D97-AF65-F5344CB8AC3E}">
        <p14:creationId xmlns:p14="http://schemas.microsoft.com/office/powerpoint/2010/main" val="85998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fld id="{68B111BC-7AD1-4F48-9A2B-8EEC6E277A2E}" type="datetime1">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012701-F47E-4966-A2AB-C874AE5E7BB7}" type="slidenum">
              <a:rPr lang="en-GB" smtClean="0"/>
              <a:pPr/>
              <a:t>‹#›</a:t>
            </a:fld>
            <a:endParaRPr lang="en-GB" dirty="0"/>
          </a:p>
        </p:txBody>
      </p:sp>
    </p:spTree>
    <p:extLst>
      <p:ext uri="{BB962C8B-B14F-4D97-AF65-F5344CB8AC3E}">
        <p14:creationId xmlns:p14="http://schemas.microsoft.com/office/powerpoint/2010/main" val="112693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839FAAF-B78D-4AD5-96C0-9CFAC7BE03F1}" type="datetime1">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012701-F47E-4966-A2AB-C874AE5E7BB7}" type="slidenum">
              <a:rPr lang="en-GB" smtClean="0"/>
              <a:t>‹#›</a:t>
            </a:fld>
            <a:endParaRPr lang="en-GB"/>
          </a:p>
        </p:txBody>
      </p:sp>
    </p:spTree>
    <p:extLst>
      <p:ext uri="{BB962C8B-B14F-4D97-AF65-F5344CB8AC3E}">
        <p14:creationId xmlns:p14="http://schemas.microsoft.com/office/powerpoint/2010/main" val="14774914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D3D2306-F729-4854-BDF4-0CB576603B8C}" type="datetime1">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012701-F47E-4966-A2AB-C874AE5E7BB7}" type="slidenum">
              <a:rPr lang="en-GB" smtClean="0"/>
              <a:t>‹#›</a:t>
            </a:fld>
            <a:endParaRPr lang="en-GB"/>
          </a:p>
        </p:txBody>
      </p:sp>
    </p:spTree>
    <p:extLst>
      <p:ext uri="{BB962C8B-B14F-4D97-AF65-F5344CB8AC3E}">
        <p14:creationId xmlns:p14="http://schemas.microsoft.com/office/powerpoint/2010/main" val="526134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1FE5A93D-DCA9-4F44-B2BC-B4C1B867D896}" type="datetime1">
              <a:rPr lang="en-GB" smtClean="0"/>
              <a:t>25/02/2016</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DB90B27-64B3-416D-A363-B53A0798FC54}" type="slidenum">
              <a:rPr lang="en-US"/>
              <a:pPr/>
              <a:t>‹#›</a:t>
            </a:fld>
            <a:endParaRPr lang="en-US"/>
          </a:p>
        </p:txBody>
      </p:sp>
    </p:spTree>
    <p:extLst>
      <p:ext uri="{BB962C8B-B14F-4D97-AF65-F5344CB8AC3E}">
        <p14:creationId xmlns:p14="http://schemas.microsoft.com/office/powerpoint/2010/main" val="967403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bg1">
                    <a:lumMod val="85000"/>
                  </a:schemeClr>
                </a:solidFill>
              </a:defRPr>
            </a:lvl1pPr>
            <a:lvl2pPr>
              <a:defRPr>
                <a:solidFill>
                  <a:schemeClr val="bg1">
                    <a:lumMod val="85000"/>
                  </a:schemeClr>
                </a:solidFill>
              </a:defRPr>
            </a:lvl2pPr>
            <a:lvl3pPr>
              <a:defRPr>
                <a:solidFill>
                  <a:schemeClr val="bg1">
                    <a:lumMod val="85000"/>
                  </a:schemeClr>
                </a:solidFill>
              </a:defRPr>
            </a:lvl3pPr>
            <a:lvl4pPr>
              <a:defRPr>
                <a:solidFill>
                  <a:schemeClr val="bg1">
                    <a:lumMod val="85000"/>
                  </a:schemeClr>
                </a:solidFill>
              </a:defRPr>
            </a:lvl4pPr>
            <a:lvl5pPr>
              <a:defRPr>
                <a:solidFill>
                  <a:schemeClr val="bg1">
                    <a:lumMod val="8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081B053A-8F8C-42B4-A5A7-02D450F453B7}" type="datetime1">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012701-F47E-4966-A2AB-C874AE5E7BB7}" type="slidenum">
              <a:rPr lang="en-GB" smtClean="0"/>
              <a:pPr/>
              <a:t>‹#›</a:t>
            </a:fld>
            <a:r>
              <a:rPr lang="en-GB" dirty="0" smtClean="0"/>
              <a:t> of 50</a:t>
            </a:r>
          </a:p>
        </p:txBody>
      </p:sp>
    </p:spTree>
    <p:extLst>
      <p:ext uri="{BB962C8B-B14F-4D97-AF65-F5344CB8AC3E}">
        <p14:creationId xmlns:p14="http://schemas.microsoft.com/office/powerpoint/2010/main" val="1558775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lumMod val="8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EF64F017-A8E0-481D-AAC5-452248C1967A}" type="datetime1">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012701-F47E-4966-A2AB-C874AE5E7BB7}" type="slidenum">
              <a:rPr lang="en-GB" smtClean="0"/>
              <a:t>‹#›</a:t>
            </a:fld>
            <a:endParaRPr lang="en-GB"/>
          </a:p>
        </p:txBody>
      </p:sp>
    </p:spTree>
    <p:extLst>
      <p:ext uri="{BB962C8B-B14F-4D97-AF65-F5344CB8AC3E}">
        <p14:creationId xmlns:p14="http://schemas.microsoft.com/office/powerpoint/2010/main" val="3881153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765F4F4-6415-427C-A570-B724DAA86AF7}" type="datetime1">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012701-F47E-4966-A2AB-C874AE5E7BB7}" type="slidenum">
              <a:rPr lang="en-GB" smtClean="0"/>
              <a:t>‹#›</a:t>
            </a:fld>
            <a:endParaRPr lang="en-GB"/>
          </a:p>
        </p:txBody>
      </p:sp>
    </p:spTree>
    <p:extLst>
      <p:ext uri="{BB962C8B-B14F-4D97-AF65-F5344CB8AC3E}">
        <p14:creationId xmlns:p14="http://schemas.microsoft.com/office/powerpoint/2010/main" val="3517809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2D0DF63-1892-418C-9C07-7B0E89774E20}" type="datetime1">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F012701-F47E-4966-A2AB-C874AE5E7BB7}" type="slidenum">
              <a:rPr lang="en-GB" smtClean="0"/>
              <a:t>‹#›</a:t>
            </a:fld>
            <a:endParaRPr lang="en-GB"/>
          </a:p>
        </p:txBody>
      </p:sp>
    </p:spTree>
    <p:extLst>
      <p:ext uri="{BB962C8B-B14F-4D97-AF65-F5344CB8AC3E}">
        <p14:creationId xmlns:p14="http://schemas.microsoft.com/office/powerpoint/2010/main" val="1259542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0EF078A-61CF-4703-B173-C908FD304971}" type="datetime1">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F012701-F47E-4966-A2AB-C874AE5E7BB7}" type="slidenum">
              <a:rPr lang="en-GB" smtClean="0"/>
              <a:t>‹#›</a:t>
            </a:fld>
            <a:endParaRPr lang="en-GB"/>
          </a:p>
        </p:txBody>
      </p:sp>
    </p:spTree>
    <p:extLst>
      <p:ext uri="{BB962C8B-B14F-4D97-AF65-F5344CB8AC3E}">
        <p14:creationId xmlns:p14="http://schemas.microsoft.com/office/powerpoint/2010/main" val="1657639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0EB6ED-7C6D-485E-901D-752D5826148C}" type="datetime1">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F012701-F47E-4966-A2AB-C874AE5E7BB7}" type="slidenum">
              <a:rPr lang="en-GB" smtClean="0"/>
              <a:t>‹#›</a:t>
            </a:fld>
            <a:endParaRPr lang="en-GB"/>
          </a:p>
        </p:txBody>
      </p:sp>
    </p:spTree>
    <p:extLst>
      <p:ext uri="{BB962C8B-B14F-4D97-AF65-F5344CB8AC3E}">
        <p14:creationId xmlns:p14="http://schemas.microsoft.com/office/powerpoint/2010/main" val="540116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B3D648-C2E9-43BB-A4BD-070155165AA2}" type="datetime1">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012701-F47E-4966-A2AB-C874AE5E7BB7}" type="slidenum">
              <a:rPr lang="en-GB" smtClean="0"/>
              <a:t>‹#›</a:t>
            </a:fld>
            <a:endParaRPr lang="en-GB"/>
          </a:p>
        </p:txBody>
      </p:sp>
    </p:spTree>
    <p:extLst>
      <p:ext uri="{BB962C8B-B14F-4D97-AF65-F5344CB8AC3E}">
        <p14:creationId xmlns:p14="http://schemas.microsoft.com/office/powerpoint/2010/main" val="3189024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DD0CE0-17C2-46D3-BC43-106C9CBC4511}" type="datetime1">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012701-F47E-4966-A2AB-C874AE5E7BB7}" type="slidenum">
              <a:rPr lang="en-GB" smtClean="0"/>
              <a:t>‹#›</a:t>
            </a:fld>
            <a:endParaRPr lang="en-GB"/>
          </a:p>
        </p:txBody>
      </p:sp>
    </p:spTree>
    <p:extLst>
      <p:ext uri="{BB962C8B-B14F-4D97-AF65-F5344CB8AC3E}">
        <p14:creationId xmlns:p14="http://schemas.microsoft.com/office/powerpoint/2010/main" val="10932239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B0AE64-A99B-4B78-BDB7-CADC05BF0F76}" type="datetime1">
              <a:rPr lang="en-GB" smtClean="0"/>
              <a:t>25/02/2016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89035-7CAD-42B7-A8CF-2C48543C3B56}" type="slidenum">
              <a:rPr lang="en-GB" smtClean="0"/>
              <a:pPr/>
              <a:t>‹#›</a:t>
            </a:fld>
            <a:r>
              <a:rPr lang="en-GB" dirty="0" smtClean="0"/>
              <a:t> of 50</a:t>
            </a:r>
          </a:p>
        </p:txBody>
      </p:sp>
    </p:spTree>
    <p:extLst>
      <p:ext uri="{BB962C8B-B14F-4D97-AF65-F5344CB8AC3E}">
        <p14:creationId xmlns:p14="http://schemas.microsoft.com/office/powerpoint/2010/main" val="1516065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accent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solanki.1@research.gla.ac.u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control" Target="../activeX/activeX2.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control" Target="../activeX/activeX3.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g"/><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8.jpg"/></Relationships>
</file>

<file path=ppt/slides/_rels/slide3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hyperlink" Target="http://www.phon.ucl.ac.uk/home/brain/" TargetMode="External"/><Relationship Id="rId3" Type="http://schemas.microsoft.com/office/2007/relationships/media" Target="../media/media2.wav"/><Relationship Id="rId7" Type="http://schemas.microsoft.com/office/2007/relationships/media" Target="../media/media4.wav"/><Relationship Id="rId12" Type="http://schemas.openxmlformats.org/officeDocument/2006/relationships/image" Target="../media/image3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33.gif"/><Relationship Id="rId5" Type="http://schemas.microsoft.com/office/2007/relationships/media" Target="../media/media3.wav"/><Relationship Id="rId10" Type="http://schemas.openxmlformats.org/officeDocument/2006/relationships/notesSlide" Target="../notesSlides/notesSlide37.xml"/><Relationship Id="rId4" Type="http://schemas.openxmlformats.org/officeDocument/2006/relationships/audio" Target="../media/media2.wav"/><Relationship Id="rId9"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www.phon.ucl.ac.uk/home/brai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43.xml"/><Relationship Id="rId7" Type="http://schemas.openxmlformats.org/officeDocument/2006/relationships/image" Target="../media/image43.png"/><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audio" Target="../media/audio1.wav"/><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onpub.cbs.mpg.de/"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gif"/></Relationships>
</file>

<file path=ppt/slides/_rels/slide4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thebrain.mcgill.ca/flash/d/d_02/d_02_cl/d_02_cl_vis/d_02_cl_vis.html" TargetMode="External"/><Relationship Id="rId2" Type="http://schemas.openxmlformats.org/officeDocument/2006/relationships/hyperlink" Target="http://www.rijnlandmodel.nl/achtergrond/psychologie/neurologie_neuronen_algemeen.htm" TargetMode="External"/><Relationship Id="rId1" Type="http://schemas.openxmlformats.org/officeDocument/2006/relationships/slideLayout" Target="../slideLayouts/slideLayout12.xml"/><Relationship Id="rId6" Type="http://schemas.openxmlformats.org/officeDocument/2006/relationships/hyperlink" Target="http://cfmm.robarts.ca/tools/3t-mri/" TargetMode="External"/><Relationship Id="rId5" Type="http://schemas.openxmlformats.org/officeDocument/2006/relationships/hyperlink" Target="http://www.kgu.de/bic/common.htm" TargetMode="External"/><Relationship Id="rId4" Type="http://schemas.openxmlformats.org/officeDocument/2006/relationships/hyperlink" Target="http://neuropathology-web.org/chapter2/chapter2bCerebralinfarcts.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8.wmf"/><Relationship Id="rId4" Type="http://schemas.openxmlformats.org/officeDocument/2006/relationships/oleObject" Target="../embeddings/oleObject1.bin"/></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audio" Target="../media/audio2.wav"/><Relationship Id="rId5" Type="http://schemas.openxmlformats.org/officeDocument/2006/relationships/hyperlink" Target="http://www.phon.ucl.ac.uk/home/brain/" TargetMode="Externa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accent2"/>
                </a:solidFill>
                <a:latin typeface="+mj-lt"/>
                <a:ea typeface="+mj-ea"/>
                <a:cs typeface="+mj-cs"/>
              </a:defRPr>
            </a:lvl1pPr>
          </a:lstStyle>
          <a:p>
            <a:r>
              <a:rPr lang="en-GB" smtClean="0">
                <a:solidFill>
                  <a:schemeClr val="bg2">
                    <a:lumMod val="75000"/>
                  </a:schemeClr>
                </a:solidFill>
              </a:rPr>
              <a:t>Neurophonetics</a:t>
            </a:r>
            <a:endParaRPr lang="en-GB" dirty="0">
              <a:solidFill>
                <a:schemeClr val="bg2">
                  <a:lumMod val="75000"/>
                </a:schemeClr>
              </a:solidFill>
            </a:endParaRPr>
          </a:p>
        </p:txBody>
      </p:sp>
      <p:sp>
        <p:nvSpPr>
          <p:cNvPr id="7" name="Subtitle 2"/>
          <p:cNvSpPr txBox="1">
            <a:spLocks/>
          </p:cNvSpPr>
          <p:nvPr/>
        </p:nvSpPr>
        <p:spPr>
          <a:xfrm>
            <a:off x="1371600" y="3886200"/>
            <a:ext cx="6400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dirty="0" smtClean="0"/>
              <a:t>Vijay Solanki</a:t>
            </a:r>
          </a:p>
          <a:p>
            <a:pPr marL="0" indent="0" algn="ctr">
              <a:buNone/>
            </a:pPr>
            <a:r>
              <a:rPr lang="en-GB" dirty="0" smtClean="0"/>
              <a:t>Semester 2 – Week 7</a:t>
            </a:r>
            <a:endParaRPr lang="en-GB" dirty="0"/>
          </a:p>
        </p:txBody>
      </p:sp>
      <p:sp>
        <p:nvSpPr>
          <p:cNvPr id="2" name="TextBox 1"/>
          <p:cNvSpPr txBox="1"/>
          <p:nvPr/>
        </p:nvSpPr>
        <p:spPr>
          <a:xfrm>
            <a:off x="1371600" y="5877272"/>
            <a:ext cx="6400800" cy="369332"/>
          </a:xfrm>
          <a:prstGeom prst="rect">
            <a:avLst/>
          </a:prstGeom>
          <a:noFill/>
        </p:spPr>
        <p:txBody>
          <a:bodyPr wrap="square" rtlCol="0">
            <a:spAutoFit/>
          </a:bodyPr>
          <a:lstStyle/>
          <a:p>
            <a:pPr algn="ctr"/>
            <a:r>
              <a:rPr lang="en-GB" dirty="0" smtClean="0">
                <a:solidFill>
                  <a:schemeClr val="bg1">
                    <a:lumMod val="85000"/>
                  </a:schemeClr>
                </a:solidFill>
                <a:hlinkClick r:id="rId3"/>
              </a:rPr>
              <a:t>v.solanki.1@research.gla.ac.uk</a:t>
            </a:r>
            <a:endParaRPr lang="en-GB" dirty="0">
              <a:solidFill>
                <a:schemeClr val="bg1">
                  <a:lumMod val="85000"/>
                </a:schemeClr>
              </a:solidFill>
            </a:endParaRPr>
          </a:p>
        </p:txBody>
      </p:sp>
    </p:spTree>
    <p:extLst>
      <p:ext uri="{BB962C8B-B14F-4D97-AF65-F5344CB8AC3E}">
        <p14:creationId xmlns:p14="http://schemas.microsoft.com/office/powerpoint/2010/main" val="1691585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chor="b">
            <a:normAutofit/>
          </a:bodyPr>
          <a:lstStyle/>
          <a:p>
            <a:pPr marL="0" indent="0" algn="ctr">
              <a:buNone/>
            </a:pPr>
            <a:r>
              <a:rPr lang="en-GB" altLang="en-US" sz="1800" dirty="0" smtClean="0">
                <a:solidFill>
                  <a:schemeClr val="bg1">
                    <a:lumMod val="65000"/>
                  </a:schemeClr>
                </a:solidFill>
              </a:rPr>
              <a:t>Photograph </a:t>
            </a:r>
            <a:r>
              <a:rPr lang="en-GB" altLang="en-US" sz="1800" dirty="0">
                <a:solidFill>
                  <a:schemeClr val="bg1">
                    <a:lumMod val="65000"/>
                  </a:schemeClr>
                </a:solidFill>
              </a:rPr>
              <a:t>by Robert Ludlow.</a:t>
            </a:r>
            <a:br>
              <a:rPr lang="en-GB" altLang="en-US" sz="1800" dirty="0">
                <a:solidFill>
                  <a:schemeClr val="bg1">
                    <a:lumMod val="65000"/>
                  </a:schemeClr>
                </a:solidFill>
              </a:rPr>
            </a:br>
            <a:r>
              <a:rPr lang="en-GB" altLang="en-US" sz="1800" dirty="0" err="1">
                <a:solidFill>
                  <a:schemeClr val="bg1">
                    <a:lumMod val="65000"/>
                  </a:schemeClr>
                </a:solidFill>
              </a:rPr>
              <a:t>Wellcome</a:t>
            </a:r>
            <a:r>
              <a:rPr lang="en-GB" altLang="en-US" sz="1800" dirty="0">
                <a:solidFill>
                  <a:schemeClr val="bg1">
                    <a:lumMod val="65000"/>
                  </a:schemeClr>
                </a:solidFill>
              </a:rPr>
              <a:t> Trust Image Awards winner 2012.</a:t>
            </a:r>
            <a:endParaRPr lang="en-GB" sz="1800"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10</a:t>
            </a:fld>
            <a:r>
              <a:rPr lang="en-GB" dirty="0" smtClean="0"/>
              <a:t> of 50</a:t>
            </a:r>
          </a:p>
        </p:txBody>
      </p:sp>
      <p:pic>
        <p:nvPicPr>
          <p:cNvPr id="5" name="Picture 4" descr="Intracranial recording for epileps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394" y="548680"/>
            <a:ext cx="3097212" cy="485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H="1" flipV="1">
            <a:off x="5148064" y="1340768"/>
            <a:ext cx="2232248" cy="1224136"/>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979712" y="3356992"/>
            <a:ext cx="2880320" cy="36004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80312" y="2564904"/>
            <a:ext cx="1440160" cy="646331"/>
          </a:xfrm>
          <a:prstGeom prst="rect">
            <a:avLst/>
          </a:prstGeom>
          <a:noFill/>
        </p:spPr>
        <p:txBody>
          <a:bodyPr wrap="square" rtlCol="0">
            <a:spAutoFit/>
          </a:bodyPr>
          <a:lstStyle/>
          <a:p>
            <a:r>
              <a:rPr lang="en-GB" b="1" dirty="0" err="1" smtClean="0">
                <a:solidFill>
                  <a:schemeClr val="bg1">
                    <a:lumMod val="85000"/>
                  </a:schemeClr>
                </a:solidFill>
              </a:rPr>
              <a:t>Gyrus</a:t>
            </a:r>
            <a:endParaRPr lang="en-GB" b="1" dirty="0" smtClean="0">
              <a:solidFill>
                <a:schemeClr val="bg1">
                  <a:lumMod val="85000"/>
                </a:schemeClr>
              </a:solidFill>
            </a:endParaRPr>
          </a:p>
          <a:p>
            <a:r>
              <a:rPr lang="en-GB" dirty="0" smtClean="0">
                <a:solidFill>
                  <a:schemeClr val="bg1">
                    <a:lumMod val="85000"/>
                  </a:schemeClr>
                </a:solidFill>
              </a:rPr>
              <a:t>(bumps)</a:t>
            </a:r>
            <a:endParaRPr lang="en-GB" dirty="0">
              <a:solidFill>
                <a:schemeClr val="bg1">
                  <a:lumMod val="85000"/>
                </a:schemeClr>
              </a:solidFill>
            </a:endParaRPr>
          </a:p>
        </p:txBody>
      </p:sp>
      <p:sp>
        <p:nvSpPr>
          <p:cNvPr id="15" name="TextBox 14"/>
          <p:cNvSpPr txBox="1"/>
          <p:nvPr/>
        </p:nvSpPr>
        <p:spPr>
          <a:xfrm>
            <a:off x="1115616" y="3530724"/>
            <a:ext cx="936104" cy="646331"/>
          </a:xfrm>
          <a:prstGeom prst="rect">
            <a:avLst/>
          </a:prstGeom>
          <a:noFill/>
        </p:spPr>
        <p:txBody>
          <a:bodyPr wrap="square" rtlCol="0">
            <a:spAutoFit/>
          </a:bodyPr>
          <a:lstStyle/>
          <a:p>
            <a:r>
              <a:rPr lang="en-GB" b="1" dirty="0" smtClean="0">
                <a:solidFill>
                  <a:schemeClr val="bg1">
                    <a:lumMod val="85000"/>
                  </a:schemeClr>
                </a:solidFill>
              </a:rPr>
              <a:t>Sulcus</a:t>
            </a:r>
          </a:p>
          <a:p>
            <a:r>
              <a:rPr lang="en-GB" dirty="0" smtClean="0">
                <a:solidFill>
                  <a:schemeClr val="bg1">
                    <a:lumMod val="85000"/>
                  </a:schemeClr>
                </a:solidFill>
              </a:rPr>
              <a:t>(dips)</a:t>
            </a:r>
            <a:endParaRPr lang="en-GB" dirty="0">
              <a:solidFill>
                <a:schemeClr val="bg1">
                  <a:lumMod val="85000"/>
                </a:schemeClr>
              </a:solidFill>
            </a:endParaRPr>
          </a:p>
        </p:txBody>
      </p:sp>
    </p:spTree>
    <p:extLst>
      <p:ext uri="{BB962C8B-B14F-4D97-AF65-F5344CB8AC3E}">
        <p14:creationId xmlns:p14="http://schemas.microsoft.com/office/powerpoint/2010/main" val="26478633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11</a:t>
            </a:fld>
            <a:r>
              <a:rPr lang="en-GB" dirty="0" smtClean="0"/>
              <a:t> of 50</a:t>
            </a:r>
          </a:p>
        </p:txBody>
      </p:sp>
      <p:sp>
        <p:nvSpPr>
          <p:cNvPr id="5" name="TextBox 4"/>
          <p:cNvSpPr txBox="1"/>
          <p:nvPr/>
        </p:nvSpPr>
        <p:spPr>
          <a:xfrm>
            <a:off x="251520" y="6361113"/>
            <a:ext cx="3600400" cy="369332"/>
          </a:xfrm>
          <a:prstGeom prst="rect">
            <a:avLst/>
          </a:prstGeom>
          <a:noFill/>
        </p:spPr>
        <p:txBody>
          <a:bodyPr wrap="square" rtlCol="0">
            <a:spAutoFit/>
          </a:bodyPr>
          <a:lstStyle/>
          <a:p>
            <a:r>
              <a:rPr lang="nl-NL" dirty="0" smtClean="0">
                <a:solidFill>
                  <a:schemeClr val="bg1">
                    <a:lumMod val="85000"/>
                  </a:schemeClr>
                </a:solidFill>
              </a:rPr>
              <a:t>http</a:t>
            </a:r>
            <a:r>
              <a:rPr lang="nl-NL" dirty="0">
                <a:solidFill>
                  <a:schemeClr val="bg1">
                    <a:lumMod val="85000"/>
                  </a:schemeClr>
                </a:solidFill>
              </a:rPr>
              <a:t>://www.g2conline.org/</a:t>
            </a:r>
            <a:endParaRPr lang="en-GB" dirty="0">
              <a:solidFill>
                <a:schemeClr val="bg1">
                  <a:lumMod val="85000"/>
                </a:schemeClr>
              </a:solidFill>
            </a:endParaRPr>
          </a:p>
        </p:txBody>
      </p:sp>
    </p:spTree>
    <p:controls>
      <mc:AlternateContent xmlns:mc="http://schemas.openxmlformats.org/markup-compatibility/2006">
        <mc:Choice xmlns:v="urn:schemas-microsoft-com:vml" Requires="v">
          <p:control spid="6163" name="WebBrowser1" r:id="rId2" imgW="8229600" imgH="6172200"/>
        </mc:Choice>
        <mc:Fallback>
          <p:control name="WebBrowser1" r:id="rId2" imgW="8229600" imgH="6172200">
            <p:pic>
              <p:nvPicPr>
                <p:cNvPr id="0" name="WebBrowser1"/>
                <p:cNvPicPr preferRelativeResize="0">
                  <a:picLocks noChangeArrowheads="1" noChangeShapeType="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468313" y="188913"/>
                  <a:ext cx="8229600" cy="6172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82970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12</a:t>
            </a:fld>
            <a:r>
              <a:rPr lang="en-GB" dirty="0" smtClean="0"/>
              <a:t> of 50</a:t>
            </a:r>
          </a:p>
        </p:txBody>
      </p:sp>
      <p:sp>
        <p:nvSpPr>
          <p:cNvPr id="5" name="Title 1"/>
          <p:cNvSpPr>
            <a:spLocks noGrp="1"/>
          </p:cNvSpPr>
          <p:nvPr>
            <p:ph type="title"/>
          </p:nvPr>
        </p:nvSpPr>
        <p:spPr>
          <a:xfrm>
            <a:off x="609600" y="427038"/>
            <a:ext cx="8229600" cy="1143000"/>
          </a:xfrm>
        </p:spPr>
        <p:txBody>
          <a:bodyPr/>
          <a:lstStyle/>
          <a:p>
            <a:r>
              <a:rPr lang="en-GB" altLang="en-US" dirty="0" smtClean="0">
                <a:solidFill>
                  <a:schemeClr val="accent2"/>
                </a:solidFill>
              </a:rPr>
              <a:t>Cerebrum, cerebral cortex</a:t>
            </a:r>
          </a:p>
        </p:txBody>
      </p:sp>
      <p:sp>
        <p:nvSpPr>
          <p:cNvPr id="6" name="Content Placeholder 2"/>
          <p:cNvSpPr>
            <a:spLocks noGrp="1"/>
          </p:cNvSpPr>
          <p:nvPr>
            <p:ph idx="1"/>
          </p:nvPr>
        </p:nvSpPr>
        <p:spPr>
          <a:xfrm>
            <a:off x="609600" y="1752600"/>
            <a:ext cx="8229600" cy="4525963"/>
          </a:xfrm>
        </p:spPr>
        <p:txBody>
          <a:bodyPr>
            <a:normAutofit fontScale="92500" lnSpcReduction="20000"/>
          </a:bodyPr>
          <a:lstStyle/>
          <a:p>
            <a:r>
              <a:rPr lang="en-GB" altLang="en-US" dirty="0" smtClean="0"/>
              <a:t>Cerebrum = 2 hemispheres</a:t>
            </a:r>
          </a:p>
          <a:p>
            <a:pPr lvl="1"/>
            <a:r>
              <a:rPr lang="en-GB" altLang="en-US" dirty="0" smtClean="0"/>
              <a:t>Each hemisphere is divided into 4 lobes</a:t>
            </a:r>
          </a:p>
          <a:p>
            <a:pPr lvl="2"/>
            <a:r>
              <a:rPr lang="en-GB" altLang="en-US" dirty="0" smtClean="0"/>
              <a:t>Frontal</a:t>
            </a:r>
          </a:p>
          <a:p>
            <a:pPr lvl="2"/>
            <a:r>
              <a:rPr lang="en-GB" altLang="en-US" dirty="0" smtClean="0"/>
              <a:t>Parietal</a:t>
            </a:r>
          </a:p>
          <a:p>
            <a:pPr lvl="2"/>
            <a:r>
              <a:rPr lang="en-GB" altLang="en-US" dirty="0" smtClean="0"/>
              <a:t>Temporal</a:t>
            </a:r>
          </a:p>
          <a:p>
            <a:pPr lvl="2"/>
            <a:r>
              <a:rPr lang="en-GB" altLang="en-US" dirty="0" smtClean="0"/>
              <a:t>Occipital</a:t>
            </a:r>
          </a:p>
          <a:p>
            <a:r>
              <a:rPr lang="en-GB" altLang="en-US" dirty="0" smtClean="0"/>
              <a:t>Cerebral cortex = surface of cerebrum</a:t>
            </a:r>
          </a:p>
          <a:p>
            <a:r>
              <a:rPr lang="en-GB" altLang="en-US" dirty="0" smtClean="0"/>
              <a:t>Cortex can be roughly divided into areas of functions</a:t>
            </a:r>
          </a:p>
          <a:p>
            <a:pPr lvl="1"/>
            <a:r>
              <a:rPr lang="en-GB" altLang="en-US" dirty="0" smtClean="0"/>
              <a:t>e.g. language, personality, vision, audition, motor and sensory functions</a:t>
            </a:r>
          </a:p>
          <a:p>
            <a:endParaRPr lang="en-GB" altLang="en-US" dirty="0" smtClean="0"/>
          </a:p>
          <a:p>
            <a:endParaRPr lang="en-GB" altLang="en-US" dirty="0" smtClean="0"/>
          </a:p>
        </p:txBody>
      </p:sp>
    </p:spTree>
    <p:extLst>
      <p:ext uri="{BB962C8B-B14F-4D97-AF65-F5344CB8AC3E}">
        <p14:creationId xmlns:p14="http://schemas.microsoft.com/office/powerpoint/2010/main" val="39956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13</a:t>
            </a:fld>
            <a:r>
              <a:rPr lang="en-GB" dirty="0" smtClean="0"/>
              <a:t> of 50</a:t>
            </a:r>
          </a:p>
        </p:txBody>
      </p:sp>
      <p:sp>
        <p:nvSpPr>
          <p:cNvPr id="5" name="Rectangle 2"/>
          <p:cNvSpPr>
            <a:spLocks noGrp="1" noChangeArrowheads="1"/>
          </p:cNvSpPr>
          <p:nvPr>
            <p:ph type="title"/>
          </p:nvPr>
        </p:nvSpPr>
        <p:spPr>
          <a:xfrm>
            <a:off x="827088" y="404813"/>
            <a:ext cx="7772400" cy="914400"/>
          </a:xfrm>
        </p:spPr>
        <p:txBody>
          <a:bodyPr/>
          <a:lstStyle/>
          <a:p>
            <a:pPr eaLnBrk="1" hangingPunct="1"/>
            <a:r>
              <a:rPr lang="en-GB" altLang="en-US" dirty="0" smtClean="0">
                <a:solidFill>
                  <a:schemeClr val="accent2"/>
                </a:solidFill>
                <a:cs typeface="Arial" charset="0"/>
              </a:rPr>
              <a:t>Left and right hemispheres</a:t>
            </a:r>
          </a:p>
        </p:txBody>
      </p:sp>
      <p:sp>
        <p:nvSpPr>
          <p:cNvPr id="6" name="Rectangle 3"/>
          <p:cNvSpPr>
            <a:spLocks noGrp="1" noChangeArrowheads="1"/>
          </p:cNvSpPr>
          <p:nvPr>
            <p:ph idx="1"/>
          </p:nvPr>
        </p:nvSpPr>
        <p:spPr>
          <a:xfrm>
            <a:off x="685800" y="1628775"/>
            <a:ext cx="7772400" cy="4679950"/>
          </a:xfrm>
        </p:spPr>
        <p:txBody>
          <a:bodyPr>
            <a:normAutofit fontScale="92500" lnSpcReduction="20000"/>
          </a:bodyPr>
          <a:lstStyle/>
          <a:p>
            <a:r>
              <a:rPr lang="en-GB" altLang="en-US" dirty="0" smtClean="0"/>
              <a:t>Equal size/proportion, but different white/grey matter structures</a:t>
            </a:r>
          </a:p>
          <a:p>
            <a:endParaRPr lang="en-GB" altLang="en-US" dirty="0" smtClean="0"/>
          </a:p>
          <a:p>
            <a:r>
              <a:rPr lang="en-GB" altLang="en-US" dirty="0" smtClean="0"/>
              <a:t>Different networks of connectivity</a:t>
            </a:r>
          </a:p>
          <a:p>
            <a:endParaRPr lang="en-GB" altLang="en-US" dirty="0" smtClean="0"/>
          </a:p>
          <a:p>
            <a:r>
              <a:rPr lang="en-GB" altLang="en-US" dirty="0" smtClean="0"/>
              <a:t>Some functions are the same</a:t>
            </a:r>
          </a:p>
          <a:p>
            <a:pPr lvl="1" eaLnBrk="1" hangingPunct="1"/>
            <a:r>
              <a:rPr lang="en-GB" altLang="en-US" sz="2000" dirty="0" smtClean="0"/>
              <a:t>MOVEMENT</a:t>
            </a:r>
          </a:p>
          <a:p>
            <a:pPr lvl="1" eaLnBrk="1" hangingPunct="1"/>
            <a:r>
              <a:rPr lang="en-GB" altLang="en-US" sz="2000" dirty="0" smtClean="0"/>
              <a:t>SENSATION</a:t>
            </a:r>
          </a:p>
          <a:p>
            <a:endParaRPr lang="en-GB" altLang="en-US" dirty="0" smtClean="0"/>
          </a:p>
          <a:p>
            <a:r>
              <a:rPr lang="en-GB" altLang="en-US" dirty="0" smtClean="0"/>
              <a:t>However, some </a:t>
            </a:r>
            <a:r>
              <a:rPr lang="en-GB" altLang="en-US" dirty="0"/>
              <a:t>functions are different across the two </a:t>
            </a:r>
            <a:r>
              <a:rPr lang="en-GB" altLang="en-US" dirty="0" smtClean="0"/>
              <a:t>hemispheres…</a:t>
            </a:r>
            <a:endParaRPr lang="en-GB" altLang="en-US" dirty="0"/>
          </a:p>
          <a:p>
            <a:pPr eaLnBrk="1" hangingPunct="1">
              <a:buFontTx/>
              <a:buNone/>
            </a:pPr>
            <a:endParaRPr lang="en-GB" altLang="en-US" dirty="0" smtClean="0">
              <a:latin typeface="Arial" charset="0"/>
            </a:endParaRPr>
          </a:p>
          <a:p>
            <a:pPr eaLnBrk="1" hangingPunct="1">
              <a:buFontTx/>
              <a:buNone/>
            </a:pPr>
            <a:endParaRPr lang="en-GB" altLang="en-US" sz="2800" dirty="0" smtClean="0">
              <a:latin typeface="Arial" charset="0"/>
            </a:endParaRPr>
          </a:p>
        </p:txBody>
      </p:sp>
      <p:grpSp>
        <p:nvGrpSpPr>
          <p:cNvPr id="7" name="Group 6"/>
          <p:cNvGrpSpPr/>
          <p:nvPr/>
        </p:nvGrpSpPr>
        <p:grpSpPr>
          <a:xfrm>
            <a:off x="2895476" y="4254502"/>
            <a:ext cx="5730714" cy="504429"/>
            <a:chOff x="3053048" y="5516858"/>
            <a:chExt cx="5730714" cy="504429"/>
          </a:xfrm>
        </p:grpSpPr>
        <p:sp>
          <p:nvSpPr>
            <p:cNvPr id="8" name="Text Box 6"/>
            <p:cNvSpPr txBox="1">
              <a:spLocks noChangeArrowheads="1"/>
            </p:cNvSpPr>
            <p:nvPr/>
          </p:nvSpPr>
          <p:spPr bwMode="auto">
            <a:xfrm>
              <a:off x="4788024" y="5585717"/>
              <a:ext cx="3995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spcBef>
                  <a:spcPct val="50000"/>
                </a:spcBef>
              </a:pPr>
              <a:r>
                <a:rPr lang="en-GB" altLang="en-US" sz="1800" dirty="0">
                  <a:solidFill>
                    <a:schemeClr val="bg1">
                      <a:lumMod val="65000"/>
                    </a:schemeClr>
                  </a:solidFill>
                  <a:latin typeface="Arial" charset="0"/>
                </a:rPr>
                <a:t>Planning &amp; execution cross sides</a:t>
              </a:r>
              <a:endParaRPr lang="en-US" altLang="en-US" sz="1800" dirty="0">
                <a:solidFill>
                  <a:schemeClr val="bg1">
                    <a:lumMod val="65000"/>
                  </a:schemeClr>
                </a:solidFill>
                <a:latin typeface="Arial" charset="0"/>
              </a:endParaRPr>
            </a:p>
          </p:txBody>
        </p:sp>
        <p:sp>
          <p:nvSpPr>
            <p:cNvPr id="9" name="Right Brace 8"/>
            <p:cNvSpPr/>
            <p:nvPr/>
          </p:nvSpPr>
          <p:spPr>
            <a:xfrm>
              <a:off x="3053048" y="5516858"/>
              <a:ext cx="1656184" cy="5044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489196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accent2"/>
                </a:solidFill>
              </a:rPr>
              <a:t>Left Brain – Right Brain</a:t>
            </a:r>
            <a:endParaRPr lang="en-GB" dirty="0">
              <a:solidFill>
                <a:schemeClr val="accent2"/>
              </a:solidFill>
            </a:endParaRP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71882" y="1600200"/>
            <a:ext cx="6400235" cy="4525963"/>
          </a:xfrm>
        </p:spPr>
      </p:pic>
      <p:sp>
        <p:nvSpPr>
          <p:cNvPr id="4" name="Slide Number Placeholder 3"/>
          <p:cNvSpPr>
            <a:spLocks noGrp="1"/>
          </p:cNvSpPr>
          <p:nvPr>
            <p:ph type="sldNum" sz="quarter" idx="12"/>
          </p:nvPr>
        </p:nvSpPr>
        <p:spPr/>
        <p:txBody>
          <a:bodyPr/>
          <a:lstStyle/>
          <a:p>
            <a:fld id="{FF012701-F47E-4966-A2AB-C874AE5E7BB7}" type="slidenum">
              <a:rPr lang="en-GB" smtClean="0"/>
              <a:pPr/>
              <a:t>14</a:t>
            </a:fld>
            <a:r>
              <a:rPr lang="en-GB" dirty="0" smtClean="0"/>
              <a:t> of 50</a:t>
            </a:r>
          </a:p>
        </p:txBody>
      </p:sp>
      <p:sp>
        <p:nvSpPr>
          <p:cNvPr id="6" name="TextBox 5"/>
          <p:cNvSpPr txBox="1">
            <a:spLocks noChangeAspect="1"/>
          </p:cNvSpPr>
          <p:nvPr/>
        </p:nvSpPr>
        <p:spPr>
          <a:xfrm rot="2700000">
            <a:off x="1454064" y="2587444"/>
            <a:ext cx="6480720" cy="2215991"/>
          </a:xfrm>
          <a:prstGeom prst="rect">
            <a:avLst/>
          </a:prstGeom>
          <a:noFill/>
        </p:spPr>
        <p:txBody>
          <a:bodyPr wrap="square" rtlCol="0">
            <a:spAutoFit/>
          </a:bodyPr>
          <a:lstStyle/>
          <a:p>
            <a:pPr algn="ctr"/>
            <a:r>
              <a:rPr lang="en-GB" sz="13800" dirty="0" smtClean="0">
                <a:solidFill>
                  <a:srgbClr val="C00000"/>
                </a:solidFill>
                <a:latin typeface="GungsuhChe" panose="02030609000101010101" pitchFamily="49" charset="-127"/>
                <a:ea typeface="GungsuhChe" panose="02030609000101010101" pitchFamily="49" charset="-127"/>
              </a:rPr>
              <a:t>WRONG</a:t>
            </a:r>
            <a:endParaRPr lang="en-GB" sz="13800" dirty="0">
              <a:solidFill>
                <a:srgbClr val="C00000"/>
              </a:solidFill>
              <a:latin typeface="GungsuhChe" panose="02030609000101010101" pitchFamily="49" charset="-127"/>
              <a:ea typeface="GungsuhChe" panose="02030609000101010101" pitchFamily="49" charset="-127"/>
            </a:endParaRPr>
          </a:p>
        </p:txBody>
      </p:sp>
      <p:sp>
        <p:nvSpPr>
          <p:cNvPr id="3" name="TextBox 2"/>
          <p:cNvSpPr txBox="1"/>
          <p:nvPr/>
        </p:nvSpPr>
        <p:spPr>
          <a:xfrm>
            <a:off x="539552" y="6309320"/>
            <a:ext cx="3024336" cy="369332"/>
          </a:xfrm>
          <a:prstGeom prst="rect">
            <a:avLst/>
          </a:prstGeom>
          <a:noFill/>
        </p:spPr>
        <p:txBody>
          <a:bodyPr wrap="square" rtlCol="0">
            <a:spAutoFit/>
          </a:bodyPr>
          <a:lstStyle/>
          <a:p>
            <a:r>
              <a:rPr lang="en-GB" dirty="0" smtClean="0">
                <a:solidFill>
                  <a:schemeClr val="bg1">
                    <a:lumMod val="85000"/>
                  </a:schemeClr>
                </a:solidFill>
              </a:rPr>
              <a:t>Nielsen, et al. (2013)</a:t>
            </a:r>
            <a:endParaRPr lang="en-GB" dirty="0">
              <a:solidFill>
                <a:schemeClr val="bg1">
                  <a:lumMod val="85000"/>
                </a:schemeClr>
              </a:solidFill>
            </a:endParaRPr>
          </a:p>
        </p:txBody>
      </p:sp>
    </p:spTree>
    <p:extLst>
      <p:ext uri="{BB962C8B-B14F-4D97-AF65-F5344CB8AC3E}">
        <p14:creationId xmlns:p14="http://schemas.microsoft.com/office/powerpoint/2010/main" val="30899651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15</a:t>
            </a:fld>
            <a:r>
              <a:rPr lang="en-GB" dirty="0" smtClean="0"/>
              <a:t> of 50</a:t>
            </a:r>
          </a:p>
        </p:txBody>
      </p:sp>
      <p:sp>
        <p:nvSpPr>
          <p:cNvPr id="5" name="Rectangle 2"/>
          <p:cNvSpPr>
            <a:spLocks noGrp="1" noChangeArrowheads="1"/>
          </p:cNvSpPr>
          <p:nvPr>
            <p:ph type="title"/>
          </p:nvPr>
        </p:nvSpPr>
        <p:spPr>
          <a:xfrm>
            <a:off x="457200" y="274638"/>
            <a:ext cx="8229600" cy="1143000"/>
          </a:xfrm>
        </p:spPr>
        <p:txBody>
          <a:bodyPr/>
          <a:lstStyle/>
          <a:p>
            <a:pPr eaLnBrk="1" hangingPunct="1"/>
            <a:r>
              <a:rPr lang="en-GB" altLang="en-US" dirty="0" smtClean="0">
                <a:solidFill>
                  <a:schemeClr val="accent2"/>
                </a:solidFill>
                <a:cs typeface="Arial" charset="0"/>
              </a:rPr>
              <a:t>Hemispheric functions</a:t>
            </a:r>
            <a:endParaRPr lang="en-US" altLang="en-US" dirty="0" smtClean="0">
              <a:solidFill>
                <a:schemeClr val="accent2"/>
              </a:solidFill>
              <a:cs typeface="Arial" charset="0"/>
            </a:endParaRPr>
          </a:p>
        </p:txBody>
      </p:sp>
      <p:sp>
        <p:nvSpPr>
          <p:cNvPr id="6" name="Rectangle 3"/>
          <p:cNvSpPr>
            <a:spLocks noGrp="1" noChangeArrowheads="1"/>
          </p:cNvSpPr>
          <p:nvPr>
            <p:ph idx="1"/>
          </p:nvPr>
        </p:nvSpPr>
        <p:spPr>
          <a:xfrm>
            <a:off x="357188" y="1700213"/>
            <a:ext cx="8291512" cy="4537075"/>
          </a:xfrm>
        </p:spPr>
        <p:txBody>
          <a:bodyPr>
            <a:normAutofit fontScale="92500" lnSpcReduction="10000"/>
          </a:bodyPr>
          <a:lstStyle/>
          <a:p>
            <a:pPr marL="0" indent="-457200" eaLnBrk="1" hangingPunct="1">
              <a:buFontTx/>
              <a:buNone/>
            </a:pPr>
            <a:r>
              <a:rPr lang="en-GB" altLang="en-US" dirty="0" smtClean="0"/>
              <a:t>Each hemisphere has specific processing strengths, </a:t>
            </a:r>
            <a:r>
              <a:rPr lang="en-GB" altLang="en-US" dirty="0" err="1" smtClean="0"/>
              <a:t>eg</a:t>
            </a:r>
            <a:r>
              <a:rPr lang="en-GB" altLang="en-US" dirty="0" smtClean="0"/>
              <a:t>:</a:t>
            </a:r>
          </a:p>
          <a:p>
            <a:pPr marL="0" indent="-457200" eaLnBrk="1" hangingPunct="1">
              <a:buFontTx/>
              <a:buNone/>
            </a:pPr>
            <a:endParaRPr lang="en-GB" altLang="en-US" dirty="0" smtClean="0"/>
          </a:p>
          <a:p>
            <a:pPr marL="0" indent="-457200" eaLnBrk="1" hangingPunct="1">
              <a:buFontTx/>
              <a:buNone/>
            </a:pPr>
            <a:r>
              <a:rPr lang="en-GB" altLang="en-US" b="1" dirty="0" smtClean="0"/>
              <a:t>Left Hemisphere</a:t>
            </a:r>
          </a:p>
          <a:p>
            <a:pPr marL="914400" lvl="2" indent="0" eaLnBrk="1" hangingPunct="1">
              <a:buNone/>
            </a:pPr>
            <a:r>
              <a:rPr lang="en-GB" altLang="en-US" dirty="0" smtClean="0"/>
              <a:t>Important for language processing, mathematical functioning </a:t>
            </a:r>
          </a:p>
          <a:p>
            <a:pPr marL="914400" lvl="2" indent="0" algn="r" eaLnBrk="1" hangingPunct="1">
              <a:buNone/>
            </a:pPr>
            <a:r>
              <a:rPr lang="en-GB" altLang="en-US" sz="1700" dirty="0" smtClean="0"/>
              <a:t>(</a:t>
            </a:r>
            <a:r>
              <a:rPr lang="en-GB" altLang="en-US" sz="1700" dirty="0" err="1" smtClean="0"/>
              <a:t>Hervé</a:t>
            </a:r>
            <a:r>
              <a:rPr lang="en-GB" altLang="en-US" sz="1700" dirty="0" smtClean="0"/>
              <a:t>, et al. 2013, </a:t>
            </a:r>
            <a:r>
              <a:rPr lang="en-GB" altLang="en-US" sz="1700" dirty="0" err="1" smtClean="0"/>
              <a:t>Jolles</a:t>
            </a:r>
            <a:r>
              <a:rPr lang="en-GB" altLang="en-US" sz="1700" dirty="0" smtClean="0"/>
              <a:t> et al. 2015)</a:t>
            </a:r>
          </a:p>
          <a:p>
            <a:pPr marL="914400" lvl="2" indent="0" eaLnBrk="1" hangingPunct="1">
              <a:buNone/>
            </a:pPr>
            <a:endParaRPr lang="en-GB" altLang="en-US" dirty="0" smtClean="0"/>
          </a:p>
          <a:p>
            <a:pPr marL="0" lvl="1" indent="-457200">
              <a:buNone/>
            </a:pPr>
            <a:r>
              <a:rPr lang="en-GB" altLang="en-US" sz="3200" b="1" dirty="0" smtClean="0"/>
              <a:t>Right Hemisphere</a:t>
            </a:r>
          </a:p>
          <a:p>
            <a:pPr marL="914400" lvl="2" indent="0" eaLnBrk="1" hangingPunct="1">
              <a:buNone/>
            </a:pPr>
            <a:r>
              <a:rPr lang="en-GB" altLang="en-US" dirty="0" smtClean="0"/>
              <a:t>Important for processing visual and spatial information</a:t>
            </a:r>
          </a:p>
          <a:p>
            <a:pPr marL="914400" lvl="2" indent="0" algn="r" eaLnBrk="1" hangingPunct="1">
              <a:buNone/>
            </a:pPr>
            <a:r>
              <a:rPr lang="en-GB" altLang="en-US" sz="1700" dirty="0" smtClean="0"/>
              <a:t>(</a:t>
            </a:r>
            <a:r>
              <a:rPr lang="en-GB" altLang="en-US" sz="1700" dirty="0" err="1" smtClean="0"/>
              <a:t>Hervé</a:t>
            </a:r>
            <a:r>
              <a:rPr lang="en-GB" altLang="en-US" sz="1700" dirty="0"/>
              <a:t>, et al. </a:t>
            </a:r>
            <a:r>
              <a:rPr lang="en-GB" altLang="en-US" sz="1700" dirty="0" smtClean="0"/>
              <a:t>2013)</a:t>
            </a:r>
            <a:endParaRPr lang="en-GB" altLang="en-US" sz="1700" dirty="0"/>
          </a:p>
          <a:p>
            <a:pPr marL="914400" lvl="2" indent="0" eaLnBrk="1" hangingPunct="1">
              <a:buNone/>
            </a:pPr>
            <a:endParaRPr lang="en-US" altLang="en-US" dirty="0" smtClean="0"/>
          </a:p>
        </p:txBody>
      </p:sp>
    </p:spTree>
    <p:extLst>
      <p:ext uri="{BB962C8B-B14F-4D97-AF65-F5344CB8AC3E}">
        <p14:creationId xmlns:p14="http://schemas.microsoft.com/office/powerpoint/2010/main" val="3717242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Effect transition="in" filter="fade">
                                      <p:cBhvr>
                                        <p:cTn id="15" dur="500"/>
                                        <p:tgtEl>
                                          <p:spTgt spid="6">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8" end="8"/>
                                            </p:txEl>
                                          </p:spTgt>
                                        </p:tgtEl>
                                        <p:attrNameLst>
                                          <p:attrName>style.visibility</p:attrName>
                                        </p:attrNameLst>
                                      </p:cBhvr>
                                      <p:to>
                                        <p:strVal val="visible"/>
                                      </p:to>
                                    </p:set>
                                    <p:animEffect transition="in" filter="fade">
                                      <p:cBhvr>
                                        <p:cTn id="18"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16</a:t>
            </a:fld>
            <a:r>
              <a:rPr lang="en-GB" dirty="0" smtClean="0"/>
              <a:t> of 50</a:t>
            </a:r>
          </a:p>
        </p:txBody>
      </p:sp>
      <p:sp>
        <p:nvSpPr>
          <p:cNvPr id="5" name="Rectangle 2"/>
          <p:cNvSpPr>
            <a:spLocks noGrp="1" noChangeArrowheads="1"/>
          </p:cNvSpPr>
          <p:nvPr>
            <p:ph type="title"/>
          </p:nvPr>
        </p:nvSpPr>
        <p:spPr>
          <a:xfrm>
            <a:off x="457200" y="274638"/>
            <a:ext cx="8229600" cy="1143000"/>
          </a:xfrm>
        </p:spPr>
        <p:txBody>
          <a:bodyPr/>
          <a:lstStyle/>
          <a:p>
            <a:pPr eaLnBrk="1" hangingPunct="1"/>
            <a:r>
              <a:rPr lang="en-GB" altLang="en-US" dirty="0" smtClean="0">
                <a:solidFill>
                  <a:schemeClr val="accent2"/>
                </a:solidFill>
                <a:cs typeface="Arial" charset="0"/>
              </a:rPr>
              <a:t>Within the cerebrum</a:t>
            </a:r>
            <a:endParaRPr lang="en-US" altLang="en-US" dirty="0" smtClean="0">
              <a:solidFill>
                <a:schemeClr val="accent2"/>
              </a:solidFill>
              <a:cs typeface="Arial" charset="0"/>
            </a:endParaRPr>
          </a:p>
        </p:txBody>
      </p:sp>
      <p:sp>
        <p:nvSpPr>
          <p:cNvPr id="6" name="Rectangle 3"/>
          <p:cNvSpPr>
            <a:spLocks noGrp="1" noChangeArrowheads="1"/>
          </p:cNvSpPr>
          <p:nvPr>
            <p:ph idx="1"/>
          </p:nvPr>
        </p:nvSpPr>
        <p:spPr>
          <a:xfrm>
            <a:off x="457200" y="1600200"/>
            <a:ext cx="8229600" cy="4525963"/>
          </a:xfrm>
        </p:spPr>
        <p:txBody>
          <a:bodyPr>
            <a:normAutofit fontScale="85000" lnSpcReduction="20000"/>
          </a:bodyPr>
          <a:lstStyle/>
          <a:p>
            <a:pPr eaLnBrk="1" hangingPunct="1">
              <a:buFontTx/>
              <a:buNone/>
            </a:pPr>
            <a:r>
              <a:rPr lang="en-US" altLang="en-US" dirty="0" smtClean="0">
                <a:cs typeface="Arial" charset="0"/>
              </a:rPr>
              <a:t>Cortex (cerebrum surface):</a:t>
            </a:r>
          </a:p>
          <a:p>
            <a:r>
              <a:rPr lang="en-US" altLang="en-US" dirty="0" smtClean="0">
                <a:cs typeface="Arial" charset="0"/>
              </a:rPr>
              <a:t>Grey matter (nerve cell bodies)</a:t>
            </a:r>
          </a:p>
          <a:p>
            <a:r>
              <a:rPr lang="en-US" altLang="en-US" dirty="0" smtClean="0">
                <a:cs typeface="Arial" charset="0"/>
              </a:rPr>
              <a:t>Some white matter</a:t>
            </a:r>
          </a:p>
          <a:p>
            <a:pPr eaLnBrk="1" hangingPunct="1">
              <a:buFontTx/>
              <a:buNone/>
            </a:pPr>
            <a:endParaRPr lang="en-US" altLang="en-US" dirty="0" smtClean="0">
              <a:cs typeface="Arial" charset="0"/>
            </a:endParaRPr>
          </a:p>
          <a:p>
            <a:pPr eaLnBrk="1" hangingPunct="1">
              <a:buFontTx/>
              <a:buNone/>
            </a:pPr>
            <a:r>
              <a:rPr lang="en-US" altLang="en-US" dirty="0" smtClean="0">
                <a:cs typeface="Arial" charset="0"/>
              </a:rPr>
              <a:t>Subcortical areas:</a:t>
            </a:r>
          </a:p>
          <a:p>
            <a:r>
              <a:rPr lang="en-US" altLang="en-US" dirty="0" smtClean="0">
                <a:cs typeface="Arial" charset="0"/>
              </a:rPr>
              <a:t>Grey matter </a:t>
            </a:r>
            <a:endParaRPr lang="en-US" altLang="en-US" dirty="0">
              <a:cs typeface="Arial" charset="0"/>
            </a:endParaRPr>
          </a:p>
          <a:p>
            <a:r>
              <a:rPr lang="en-US" altLang="en-US" dirty="0" smtClean="0">
                <a:cs typeface="Arial" charset="0"/>
              </a:rPr>
              <a:t>White matter </a:t>
            </a:r>
            <a:r>
              <a:rPr lang="en-US" altLang="en-US" dirty="0" err="1" smtClean="0">
                <a:cs typeface="Arial" charset="0"/>
              </a:rPr>
              <a:t>fibres</a:t>
            </a:r>
            <a:r>
              <a:rPr lang="en-US" altLang="en-US" dirty="0" smtClean="0">
                <a:cs typeface="Arial" charset="0"/>
              </a:rPr>
              <a:t> (</a:t>
            </a:r>
            <a:r>
              <a:rPr lang="en-US" altLang="en-US" dirty="0" err="1" smtClean="0">
                <a:cs typeface="Arial" charset="0"/>
              </a:rPr>
              <a:t>eg</a:t>
            </a:r>
            <a:r>
              <a:rPr lang="en-US" altLang="en-US" dirty="0" smtClean="0">
                <a:cs typeface="Arial" charset="0"/>
              </a:rPr>
              <a:t>.):</a:t>
            </a:r>
          </a:p>
          <a:p>
            <a:pPr lvl="1"/>
            <a:r>
              <a:rPr lang="en-US" altLang="en-US" b="1" dirty="0" smtClean="0">
                <a:cs typeface="Arial" charset="0"/>
              </a:rPr>
              <a:t>Corpus </a:t>
            </a:r>
            <a:r>
              <a:rPr lang="en-US" altLang="en-US" b="1" dirty="0">
                <a:cs typeface="Arial" charset="0"/>
              </a:rPr>
              <a:t>C</a:t>
            </a:r>
            <a:r>
              <a:rPr lang="en-US" altLang="en-US" b="1" dirty="0" smtClean="0">
                <a:cs typeface="Arial" charset="0"/>
              </a:rPr>
              <a:t>allosum </a:t>
            </a:r>
            <a:r>
              <a:rPr lang="en-US" altLang="en-US" dirty="0" smtClean="0">
                <a:cs typeface="Arial" charset="0"/>
              </a:rPr>
              <a:t>(connects right and left hemispheres) </a:t>
            </a:r>
          </a:p>
          <a:p>
            <a:pPr lvl="1"/>
            <a:r>
              <a:rPr lang="en-US" altLang="en-US" b="1" dirty="0" err="1" smtClean="0">
                <a:cs typeface="Arial" charset="0"/>
              </a:rPr>
              <a:t>Arcuate</a:t>
            </a:r>
            <a:r>
              <a:rPr lang="en-US" altLang="en-US" b="1" dirty="0" smtClean="0">
                <a:cs typeface="Arial" charset="0"/>
              </a:rPr>
              <a:t> </a:t>
            </a:r>
            <a:r>
              <a:rPr lang="en-US" altLang="en-US" b="1" dirty="0">
                <a:cs typeface="Arial" charset="0"/>
              </a:rPr>
              <a:t>F</a:t>
            </a:r>
            <a:r>
              <a:rPr lang="en-US" altLang="en-US" b="1" dirty="0" smtClean="0">
                <a:cs typeface="Arial" charset="0"/>
              </a:rPr>
              <a:t>asciculus </a:t>
            </a:r>
            <a:r>
              <a:rPr lang="en-US" altLang="en-US" dirty="0" smtClean="0">
                <a:cs typeface="Arial" charset="0"/>
              </a:rPr>
              <a:t>(connects motor and sensory cortices)</a:t>
            </a:r>
          </a:p>
          <a:p>
            <a:pPr eaLnBrk="1" hangingPunct="1">
              <a:buFontTx/>
              <a:buNone/>
            </a:pPr>
            <a:endParaRPr lang="en-US" altLang="en-US" dirty="0" smtClean="0">
              <a:cs typeface="Arial" charset="0"/>
            </a:endParaRPr>
          </a:p>
        </p:txBody>
      </p:sp>
      <p:sp>
        <p:nvSpPr>
          <p:cNvPr id="2" name="TextBox 1"/>
          <p:cNvSpPr txBox="1"/>
          <p:nvPr/>
        </p:nvSpPr>
        <p:spPr>
          <a:xfrm>
            <a:off x="1187624" y="5055567"/>
            <a:ext cx="3096344" cy="461665"/>
          </a:xfrm>
          <a:prstGeom prst="rect">
            <a:avLst/>
          </a:prstGeom>
          <a:noFill/>
        </p:spPr>
        <p:txBody>
          <a:bodyPr wrap="square" rtlCol="0">
            <a:spAutoFit/>
          </a:bodyPr>
          <a:lstStyle/>
          <a:p>
            <a:r>
              <a:rPr lang="en-GB" sz="2400" b="1" dirty="0" err="1" smtClean="0">
                <a:solidFill>
                  <a:schemeClr val="accent2"/>
                </a:solidFill>
              </a:rPr>
              <a:t>Arcuate</a:t>
            </a:r>
            <a:r>
              <a:rPr lang="en-GB" sz="2400" b="1" dirty="0" smtClean="0">
                <a:solidFill>
                  <a:schemeClr val="accent2"/>
                </a:solidFill>
              </a:rPr>
              <a:t> Fasciculus</a:t>
            </a:r>
            <a:endParaRPr lang="en-GB" sz="2400" b="1" dirty="0">
              <a:solidFill>
                <a:schemeClr val="accent2"/>
              </a:solidFill>
            </a:endParaRPr>
          </a:p>
        </p:txBody>
      </p:sp>
    </p:spTree>
    <p:extLst>
      <p:ext uri="{BB962C8B-B14F-4D97-AF65-F5344CB8AC3E}">
        <p14:creationId xmlns:p14="http://schemas.microsoft.com/office/powerpoint/2010/main" val="3016950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500"/>
                                        <p:tgtEl>
                                          <p:spTgt spid="6">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fade">
                                      <p:cBhvr>
                                        <p:cTn id="36" dur="500"/>
                                        <p:tgtEl>
                                          <p:spTgt spid="6">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smtClean="0"/>
              <a:t>The WLG Model</a:t>
            </a:r>
            <a:endParaRPr lang="en-GB" dirty="0"/>
          </a:p>
        </p:txBody>
      </p:sp>
      <p:sp>
        <p:nvSpPr>
          <p:cNvPr id="6" name="Subtitle 5"/>
          <p:cNvSpPr>
            <a:spLocks noGrp="1"/>
          </p:cNvSpPr>
          <p:nvPr>
            <p:ph type="subTitle" idx="1"/>
          </p:nvPr>
        </p:nvSpPr>
        <p:spPr/>
        <p:txBody>
          <a:bodyPr/>
          <a:lstStyle/>
          <a:p>
            <a:endParaRPr lang="en-GB"/>
          </a:p>
        </p:txBody>
      </p:sp>
      <p:sp>
        <p:nvSpPr>
          <p:cNvPr id="4" name="Slide Number Placeholder 3"/>
          <p:cNvSpPr>
            <a:spLocks noGrp="1"/>
          </p:cNvSpPr>
          <p:nvPr>
            <p:ph type="sldNum" sz="quarter" idx="12"/>
          </p:nvPr>
        </p:nvSpPr>
        <p:spPr/>
        <p:txBody>
          <a:bodyPr/>
          <a:lstStyle/>
          <a:p>
            <a:fld id="{FF012701-F47E-4966-A2AB-C874AE5E7BB7}" type="slidenum">
              <a:rPr lang="en-GB" smtClean="0"/>
              <a:pPr/>
              <a:t>17</a:t>
            </a:fld>
            <a:r>
              <a:rPr lang="en-GB" dirty="0" smtClean="0"/>
              <a:t> of 50</a:t>
            </a:r>
          </a:p>
        </p:txBody>
      </p:sp>
    </p:spTree>
    <p:extLst>
      <p:ext uri="{BB962C8B-B14F-4D97-AF65-F5344CB8AC3E}">
        <p14:creationId xmlns:p14="http://schemas.microsoft.com/office/powerpoint/2010/main" val="473027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18</a:t>
            </a:fld>
            <a:r>
              <a:rPr lang="en-GB" dirty="0" smtClean="0"/>
              <a:t> of 50</a:t>
            </a:r>
          </a:p>
        </p:txBody>
      </p:sp>
      <p:pic>
        <p:nvPicPr>
          <p:cNvPr id="5" name="Picture 2" descr="PhineasGag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50" y="260648"/>
            <a:ext cx="3170238"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PhineasG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 y="1479848"/>
            <a:ext cx="40830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190275" y="95371"/>
            <a:ext cx="4963218" cy="1015663"/>
          </a:xfrm>
          <a:prstGeom prst="rect">
            <a:avLst/>
          </a:prstGeom>
          <a:noFill/>
          <a:ln w="12700">
            <a:noFill/>
            <a:miter lim="800000"/>
            <a:headEnd type="none" w="sm" len="sm"/>
            <a:tailEnd type="none" w="sm" len="sm"/>
          </a:ln>
          <a:effec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kumimoji="1" lang="en-US" altLang="ko-KR" sz="3200" b="1" dirty="0">
                <a:solidFill>
                  <a:schemeClr val="accent2"/>
                </a:solidFill>
                <a:latin typeface="+mj-lt"/>
                <a:ea typeface="Dotum" pitchFamily="34" charset="-127"/>
              </a:rPr>
              <a:t>Phineas Gage</a:t>
            </a:r>
            <a:endParaRPr kumimoji="1" lang="en-US" altLang="ko-KR" sz="2800" b="1" dirty="0">
              <a:solidFill>
                <a:schemeClr val="accent2"/>
              </a:solidFill>
              <a:latin typeface="+mj-lt"/>
              <a:ea typeface="Dotum" pitchFamily="34" charset="-127"/>
            </a:endParaRPr>
          </a:p>
          <a:p>
            <a:pPr algn="ctr"/>
            <a:r>
              <a:rPr kumimoji="1" lang="en-US" altLang="ko-KR" sz="2800" dirty="0">
                <a:solidFill>
                  <a:schemeClr val="bg1">
                    <a:lumMod val="85000"/>
                  </a:schemeClr>
                </a:solidFill>
                <a:latin typeface="+mj-lt"/>
                <a:ea typeface="Dotum" pitchFamily="34" charset="-127"/>
              </a:rPr>
              <a:t>(1823-1861, accident in 1848)</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95" y="1111034"/>
            <a:ext cx="4136779" cy="5538227"/>
          </a:xfrm>
          <a:prstGeom prst="rect">
            <a:avLst/>
          </a:prstGeom>
        </p:spPr>
      </p:pic>
      <p:sp>
        <p:nvSpPr>
          <p:cNvPr id="12" name="TextBox 11"/>
          <p:cNvSpPr txBox="1"/>
          <p:nvPr/>
        </p:nvSpPr>
        <p:spPr>
          <a:xfrm>
            <a:off x="5004048" y="6381328"/>
            <a:ext cx="2952328" cy="369332"/>
          </a:xfrm>
          <a:prstGeom prst="rect">
            <a:avLst/>
          </a:prstGeom>
          <a:noFill/>
        </p:spPr>
        <p:txBody>
          <a:bodyPr wrap="square" rtlCol="0">
            <a:spAutoFit/>
          </a:bodyPr>
          <a:lstStyle/>
          <a:p>
            <a:r>
              <a:rPr lang="en-US" dirty="0">
                <a:solidFill>
                  <a:schemeClr val="bg1">
                    <a:lumMod val="85000"/>
                  </a:schemeClr>
                </a:solidFill>
              </a:rPr>
              <a:t>Van Horn, </a:t>
            </a:r>
            <a:r>
              <a:rPr lang="en-US" dirty="0" smtClean="0">
                <a:solidFill>
                  <a:schemeClr val="bg1">
                    <a:lumMod val="85000"/>
                  </a:schemeClr>
                </a:solidFill>
              </a:rPr>
              <a:t>et al. </a:t>
            </a:r>
            <a:r>
              <a:rPr lang="en-US" dirty="0">
                <a:solidFill>
                  <a:schemeClr val="bg1">
                    <a:lumMod val="85000"/>
                  </a:schemeClr>
                </a:solidFill>
              </a:rPr>
              <a:t>(2012</a:t>
            </a:r>
            <a:r>
              <a:rPr lang="en-US" dirty="0" smtClean="0">
                <a:solidFill>
                  <a:schemeClr val="bg1">
                    <a:lumMod val="85000"/>
                  </a:schemeClr>
                </a:solidFill>
              </a:rPr>
              <a:t>)</a:t>
            </a:r>
            <a:endParaRPr lang="en-GB" dirty="0">
              <a:solidFill>
                <a:schemeClr val="bg1">
                  <a:lumMod val="85000"/>
                </a:schemeClr>
              </a:solidFill>
            </a:endParaRPr>
          </a:p>
        </p:txBody>
      </p:sp>
    </p:spTree>
    <p:extLst>
      <p:ext uri="{BB962C8B-B14F-4D97-AF65-F5344CB8AC3E}">
        <p14:creationId xmlns:p14="http://schemas.microsoft.com/office/powerpoint/2010/main" val="620026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19</a:t>
            </a:fld>
            <a:r>
              <a:rPr lang="en-GB" dirty="0" smtClean="0"/>
              <a:t> of 50</a:t>
            </a:r>
          </a:p>
        </p:txBody>
      </p:sp>
      <p:sp>
        <p:nvSpPr>
          <p:cNvPr id="5" name="Title 1"/>
          <p:cNvSpPr txBox="1">
            <a:spLocks/>
          </p:cNvSpPr>
          <p:nvPr/>
        </p:nvSpPr>
        <p:spPr>
          <a:xfrm>
            <a:off x="457200" y="455471"/>
            <a:ext cx="8229600" cy="1143000"/>
          </a:xfrm>
          <a:prstGeom prst="rect">
            <a:avLst/>
          </a:prstGeom>
        </p:spPr>
        <p:txBody>
          <a:bodyPr/>
          <a:lstStyle>
            <a:lvl1pPr algn="ctr" defTabSz="914400" rtl="0" eaLnBrk="1" latinLnBrk="0" hangingPunct="1">
              <a:spcBef>
                <a:spcPct val="0"/>
              </a:spcBef>
              <a:buNone/>
              <a:defRPr sz="4400" kern="1200">
                <a:solidFill>
                  <a:schemeClr val="accent2"/>
                </a:solidFill>
                <a:latin typeface="+mj-lt"/>
                <a:ea typeface="+mj-ea"/>
                <a:cs typeface="+mj-cs"/>
              </a:defRPr>
            </a:lvl1pPr>
          </a:lstStyle>
          <a:p>
            <a:r>
              <a:rPr lang="en-GB" altLang="en-US" dirty="0" smtClean="0"/>
              <a:t>Phineas Gage (1848)</a:t>
            </a:r>
          </a:p>
        </p:txBody>
      </p:sp>
      <p:sp>
        <p:nvSpPr>
          <p:cNvPr id="6" name="Content Placeholder 2"/>
          <p:cNvSpPr txBox="1">
            <a:spLocks/>
          </p:cNvSpPr>
          <p:nvPr/>
        </p:nvSpPr>
        <p:spPr>
          <a:xfrm>
            <a:off x="457200" y="1639341"/>
            <a:ext cx="8229600" cy="4525963"/>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75"/>
              </a:spcBef>
              <a:buNone/>
            </a:pPr>
            <a:r>
              <a:rPr lang="en-GB" b="1" dirty="0" smtClean="0">
                <a:latin typeface="+mj-lt"/>
              </a:rPr>
              <a:t>Trauma to frontal lobe</a:t>
            </a:r>
          </a:p>
          <a:p>
            <a:pPr marL="0" indent="0">
              <a:spcBef>
                <a:spcPts val="575"/>
              </a:spcBef>
              <a:buNone/>
            </a:pPr>
            <a:r>
              <a:rPr lang="en-GB" sz="2600" dirty="0"/>
              <a:t>One of first cases to highlight role of frontal lobe </a:t>
            </a:r>
            <a:r>
              <a:rPr lang="en-GB" sz="2600" dirty="0" smtClean="0"/>
              <a:t>in:</a:t>
            </a:r>
            <a:endParaRPr lang="en-GB" sz="2600" b="1" dirty="0" smtClean="0">
              <a:latin typeface="+mj-lt"/>
            </a:endParaRPr>
          </a:p>
          <a:p>
            <a:pPr marL="719138" lvl="1" indent="-457200">
              <a:spcBef>
                <a:spcPts val="375"/>
              </a:spcBef>
            </a:pPr>
            <a:r>
              <a:rPr lang="en-GB" sz="2600" dirty="0" smtClean="0">
                <a:latin typeface="+mj-lt"/>
              </a:rPr>
              <a:t>Personality</a:t>
            </a:r>
          </a:p>
          <a:p>
            <a:pPr marL="719138" lvl="1" indent="-457200">
              <a:spcBef>
                <a:spcPts val="375"/>
              </a:spcBef>
            </a:pPr>
            <a:r>
              <a:rPr lang="en-GB" sz="2600" dirty="0" smtClean="0">
                <a:latin typeface="+mj-lt"/>
              </a:rPr>
              <a:t>Emotional regulation</a:t>
            </a:r>
          </a:p>
          <a:p>
            <a:pPr marL="719138" lvl="1" indent="-457200">
              <a:spcBef>
                <a:spcPts val="375"/>
              </a:spcBef>
            </a:pPr>
            <a:r>
              <a:rPr lang="en-GB" sz="2600" dirty="0" smtClean="0">
                <a:latin typeface="+mj-lt"/>
              </a:rPr>
              <a:t>Decision making / Problem solving</a:t>
            </a:r>
          </a:p>
          <a:p>
            <a:pPr marL="593725" lvl="2" indent="0">
              <a:spcBef>
                <a:spcPts val="375"/>
              </a:spcBef>
              <a:buClr>
                <a:srgbClr val="FFAEC5"/>
              </a:buClr>
              <a:buNone/>
            </a:pPr>
            <a:endParaRPr lang="en-GB" sz="2200" dirty="0" smtClean="0">
              <a:latin typeface="+mj-lt"/>
            </a:endParaRPr>
          </a:p>
          <a:p>
            <a:pPr marL="0" indent="0">
              <a:spcBef>
                <a:spcPts val="575"/>
              </a:spcBef>
              <a:buNone/>
            </a:pPr>
            <a:r>
              <a:rPr lang="en-GB" b="1" dirty="0" smtClean="0">
                <a:latin typeface="+mj-lt"/>
              </a:rPr>
              <a:t>What does this suggest?</a:t>
            </a:r>
          </a:p>
          <a:p>
            <a:pPr marL="719138" lvl="1" indent="-457200">
              <a:spcBef>
                <a:spcPts val="375"/>
              </a:spcBef>
            </a:pPr>
            <a:r>
              <a:rPr lang="en-GB" sz="2600" dirty="0" smtClean="0">
                <a:latin typeface="+mj-lt"/>
              </a:rPr>
              <a:t>Specific brain functions are grouped in specialised regions</a:t>
            </a:r>
          </a:p>
          <a:p>
            <a:pPr marL="719138" lvl="1" indent="-457200">
              <a:spcBef>
                <a:spcPts val="375"/>
              </a:spcBef>
            </a:pPr>
            <a:r>
              <a:rPr lang="en-GB" sz="2600" dirty="0" smtClean="0">
                <a:latin typeface="+mj-lt"/>
              </a:rPr>
              <a:t>We say that brain function is </a:t>
            </a:r>
            <a:r>
              <a:rPr lang="en-GB" sz="2600" b="1" dirty="0" smtClean="0">
                <a:latin typeface="+mj-lt"/>
              </a:rPr>
              <a:t>LOCALISED</a:t>
            </a:r>
            <a:endParaRPr lang="en-GB" sz="2600" dirty="0" smtClean="0">
              <a:latin typeface="+mj-lt"/>
            </a:endParaRPr>
          </a:p>
          <a:p>
            <a:pPr marL="273050" indent="-273050">
              <a:spcBef>
                <a:spcPts val="575"/>
              </a:spcBef>
              <a:buFont typeface="Wingdings 2" pitchFamily="18" charset="2"/>
              <a:buChar char=""/>
            </a:pPr>
            <a:endParaRPr lang="en-GB" sz="1900" dirty="0" smtClean="0">
              <a:latin typeface="+mj-lt"/>
            </a:endParaRPr>
          </a:p>
        </p:txBody>
      </p:sp>
    </p:spTree>
    <p:extLst>
      <p:ext uri="{BB962C8B-B14F-4D97-AF65-F5344CB8AC3E}">
        <p14:creationId xmlns:p14="http://schemas.microsoft.com/office/powerpoint/2010/main" val="3538270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2</a:t>
            </a:fld>
            <a:r>
              <a:rPr lang="en-GB" dirty="0" smtClean="0"/>
              <a:t> of 50</a:t>
            </a:r>
          </a:p>
        </p:txBody>
      </p:sp>
      <p:sp>
        <p:nvSpPr>
          <p:cNvPr id="5" name="Rectangle 2"/>
          <p:cNvSpPr>
            <a:spLocks noGrp="1" noChangeArrowheads="1"/>
          </p:cNvSpPr>
          <p:nvPr>
            <p:ph type="title"/>
          </p:nvPr>
        </p:nvSpPr>
        <p:spPr>
          <a:xfrm>
            <a:off x="755650" y="260350"/>
            <a:ext cx="7772400" cy="1143000"/>
          </a:xfrm>
        </p:spPr>
        <p:txBody>
          <a:bodyPr/>
          <a:lstStyle/>
          <a:p>
            <a:pPr eaLnBrk="1" hangingPunct="1"/>
            <a:r>
              <a:rPr lang="en-GB" altLang="en-US" dirty="0" smtClean="0">
                <a:solidFill>
                  <a:schemeClr val="accent2"/>
                </a:solidFill>
                <a:cs typeface="Arial" charset="0"/>
              </a:rPr>
              <a:t>What is </a:t>
            </a:r>
            <a:r>
              <a:rPr lang="en-GB" altLang="en-US" dirty="0" err="1">
                <a:solidFill>
                  <a:schemeClr val="accent2"/>
                </a:solidFill>
                <a:cs typeface="Arial" charset="0"/>
              </a:rPr>
              <a:t>N</a:t>
            </a:r>
            <a:r>
              <a:rPr lang="en-GB" altLang="en-US" dirty="0" err="1" smtClean="0">
                <a:solidFill>
                  <a:schemeClr val="accent2"/>
                </a:solidFill>
                <a:cs typeface="Arial" charset="0"/>
              </a:rPr>
              <a:t>europhonetics</a:t>
            </a:r>
            <a:r>
              <a:rPr lang="en-GB" altLang="en-US" dirty="0" smtClean="0">
                <a:solidFill>
                  <a:schemeClr val="accent2"/>
                </a:solidFill>
                <a:cs typeface="Arial" charset="0"/>
              </a:rPr>
              <a:t>?</a:t>
            </a:r>
            <a:endParaRPr lang="en-US" altLang="en-US" dirty="0" smtClean="0">
              <a:solidFill>
                <a:schemeClr val="accent2"/>
              </a:solidFill>
              <a:cs typeface="Arial" charset="0"/>
            </a:endParaRPr>
          </a:p>
        </p:txBody>
      </p:sp>
      <p:sp>
        <p:nvSpPr>
          <p:cNvPr id="6" name="Rectangle 3"/>
          <p:cNvSpPr>
            <a:spLocks noGrp="1" noChangeArrowheads="1"/>
          </p:cNvSpPr>
          <p:nvPr>
            <p:ph idx="1"/>
          </p:nvPr>
        </p:nvSpPr>
        <p:spPr>
          <a:xfrm>
            <a:off x="611188" y="1557338"/>
            <a:ext cx="7847012" cy="4538662"/>
          </a:xfrm>
          <a:ln>
            <a:noFill/>
          </a:ln>
        </p:spPr>
        <p:txBody>
          <a:bodyPr>
            <a:normAutofit fontScale="92500" lnSpcReduction="10000"/>
          </a:bodyPr>
          <a:lstStyle/>
          <a:p>
            <a:pPr marL="0" indent="0">
              <a:buNone/>
            </a:pPr>
            <a:r>
              <a:rPr lang="en-GB" altLang="en-US" sz="2400" dirty="0" smtClean="0">
                <a:solidFill>
                  <a:schemeClr val="bg1">
                    <a:lumMod val="85000"/>
                  </a:schemeClr>
                </a:solidFill>
              </a:rPr>
              <a:t>“</a:t>
            </a:r>
            <a:r>
              <a:rPr lang="en-GB" altLang="en-US" sz="2400" dirty="0" err="1" smtClean="0">
                <a:solidFill>
                  <a:schemeClr val="bg1">
                    <a:lumMod val="85000"/>
                  </a:schemeClr>
                </a:solidFill>
              </a:rPr>
              <a:t>Neurophonetics</a:t>
            </a:r>
            <a:r>
              <a:rPr lang="en-GB" altLang="en-US" sz="2400" dirty="0" smtClean="0">
                <a:solidFill>
                  <a:schemeClr val="bg1">
                    <a:lumMod val="85000"/>
                  </a:schemeClr>
                </a:solidFill>
              </a:rPr>
              <a:t> deals with neurogenic impairments of the motor act of speaking and of the perceptual processes of spoken language understanding, with the aim of unravelling the neural organization of speech motor control and speech perception” (Ziegler 2008: 491)</a:t>
            </a:r>
          </a:p>
          <a:p>
            <a:endParaRPr lang="en-GB" altLang="en-US" sz="2400" dirty="0" smtClean="0">
              <a:solidFill>
                <a:schemeClr val="bg1">
                  <a:lumMod val="85000"/>
                </a:schemeClr>
              </a:solidFill>
            </a:endParaRPr>
          </a:p>
          <a:p>
            <a:pPr marL="0" indent="0">
              <a:buNone/>
            </a:pPr>
            <a:r>
              <a:rPr lang="en-GB" altLang="en-US" sz="2400" dirty="0" smtClean="0">
                <a:solidFill>
                  <a:schemeClr val="bg1">
                    <a:lumMod val="85000"/>
                  </a:schemeClr>
                </a:solidFill>
              </a:rPr>
              <a:t>“</a:t>
            </a:r>
            <a:r>
              <a:rPr lang="en-GB" altLang="en-US" sz="2400" dirty="0" err="1" smtClean="0">
                <a:solidFill>
                  <a:schemeClr val="bg1">
                    <a:lumMod val="85000"/>
                  </a:schemeClr>
                </a:solidFill>
              </a:rPr>
              <a:t>Neurophonetics</a:t>
            </a:r>
            <a:r>
              <a:rPr lang="en-GB" altLang="en-US" sz="2400" dirty="0" smtClean="0">
                <a:solidFill>
                  <a:schemeClr val="bg1">
                    <a:lumMod val="85000"/>
                  </a:schemeClr>
                </a:solidFill>
              </a:rPr>
              <a:t> aims at the elucidation of the brain mechanisms underlying speech communication in our species” (</a:t>
            </a:r>
            <a:r>
              <a:rPr lang="en-GB" altLang="en-US" sz="2400" dirty="0" err="1" smtClean="0">
                <a:solidFill>
                  <a:schemeClr val="bg1">
                    <a:lumMod val="85000"/>
                  </a:schemeClr>
                </a:solidFill>
              </a:rPr>
              <a:t>Hertrich</a:t>
            </a:r>
            <a:r>
              <a:rPr lang="en-GB" altLang="en-US" sz="2400" dirty="0" smtClean="0">
                <a:solidFill>
                  <a:schemeClr val="bg1">
                    <a:lumMod val="85000"/>
                  </a:schemeClr>
                </a:solidFill>
              </a:rPr>
              <a:t> &amp; Ackermann 2013)</a:t>
            </a:r>
          </a:p>
          <a:p>
            <a:endParaRPr lang="en-GB" altLang="en-US" sz="2400" dirty="0" smtClean="0">
              <a:solidFill>
                <a:schemeClr val="bg1">
                  <a:lumMod val="85000"/>
                </a:schemeClr>
              </a:solidFill>
            </a:endParaRPr>
          </a:p>
          <a:p>
            <a:pPr marL="0" indent="0">
              <a:buNone/>
            </a:pPr>
            <a:r>
              <a:rPr lang="en-GB" altLang="en-US" sz="2400" dirty="0" smtClean="0">
                <a:solidFill>
                  <a:schemeClr val="bg1">
                    <a:lumMod val="85000"/>
                  </a:schemeClr>
                </a:solidFill>
              </a:rPr>
              <a:t>“To the extent that phonetics is a </a:t>
            </a:r>
            <a:r>
              <a:rPr lang="en-GB" altLang="en-US" sz="2400" dirty="0" err="1" smtClean="0">
                <a:solidFill>
                  <a:schemeClr val="bg1">
                    <a:lumMod val="85000"/>
                  </a:schemeClr>
                </a:solidFill>
              </a:rPr>
              <a:t>subdiscipline</a:t>
            </a:r>
            <a:r>
              <a:rPr lang="en-GB" altLang="en-US" sz="2400" dirty="0" smtClean="0">
                <a:solidFill>
                  <a:schemeClr val="bg1">
                    <a:lumMod val="85000"/>
                  </a:schemeClr>
                </a:solidFill>
              </a:rPr>
              <a:t> of linguistics, </a:t>
            </a:r>
            <a:r>
              <a:rPr lang="en-GB" altLang="en-US" sz="2400" dirty="0" err="1" smtClean="0">
                <a:solidFill>
                  <a:schemeClr val="bg1">
                    <a:lumMod val="85000"/>
                  </a:schemeClr>
                </a:solidFill>
              </a:rPr>
              <a:t>neurophonetics</a:t>
            </a:r>
            <a:r>
              <a:rPr lang="en-GB" altLang="en-US" sz="2400" dirty="0" smtClean="0">
                <a:solidFill>
                  <a:schemeClr val="bg1">
                    <a:lumMod val="85000"/>
                  </a:schemeClr>
                </a:solidFill>
              </a:rPr>
              <a:t> can be viewed as a </a:t>
            </a:r>
            <a:r>
              <a:rPr lang="en-GB" altLang="en-US" sz="2400" dirty="0" err="1" smtClean="0">
                <a:solidFill>
                  <a:schemeClr val="bg1">
                    <a:lumMod val="85000"/>
                  </a:schemeClr>
                </a:solidFill>
              </a:rPr>
              <a:t>subdiscipline</a:t>
            </a:r>
            <a:r>
              <a:rPr lang="en-GB" altLang="en-US" sz="2400" dirty="0" smtClean="0">
                <a:solidFill>
                  <a:schemeClr val="bg1">
                    <a:lumMod val="85000"/>
                  </a:schemeClr>
                </a:solidFill>
              </a:rPr>
              <a:t> of </a:t>
            </a:r>
            <a:r>
              <a:rPr lang="en-GB" altLang="en-US" sz="2400" dirty="0" err="1" smtClean="0">
                <a:solidFill>
                  <a:schemeClr val="bg1">
                    <a:lumMod val="85000"/>
                  </a:schemeClr>
                </a:solidFill>
              </a:rPr>
              <a:t>neurolinguistics</a:t>
            </a:r>
            <a:r>
              <a:rPr lang="en-GB" altLang="en-US" sz="2400" dirty="0" smtClean="0">
                <a:solidFill>
                  <a:schemeClr val="bg1">
                    <a:lumMod val="85000"/>
                  </a:schemeClr>
                </a:solidFill>
              </a:rPr>
              <a:t>” (Ziegler 2008)</a:t>
            </a:r>
          </a:p>
          <a:p>
            <a:pPr eaLnBrk="1" hangingPunct="1">
              <a:lnSpc>
                <a:spcPct val="80000"/>
              </a:lnSpc>
              <a:buFontTx/>
              <a:buNone/>
            </a:pPr>
            <a:endParaRPr lang="en-US" altLang="en-US" sz="2800" dirty="0" smtClean="0">
              <a:latin typeface="Arial" charset="0"/>
              <a:cs typeface="Arial" charset="0"/>
            </a:endParaRPr>
          </a:p>
        </p:txBody>
      </p:sp>
    </p:spTree>
    <p:extLst>
      <p:ext uri="{BB962C8B-B14F-4D97-AF65-F5344CB8AC3E}">
        <p14:creationId xmlns:p14="http://schemas.microsoft.com/office/powerpoint/2010/main" val="2515593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9" presetClass="emph" presetSubtype="0" fill="hold" nodeType="clickEffect">
                                  <p:stCondLst>
                                    <p:cond delay="0"/>
                                  </p:stCondLst>
                                  <p:childTnLst>
                                    <p:animClr clrSpc="rgb" dir="cw">
                                      <p:cBhvr override="childStyle">
                                        <p:cTn id="21" dur="500" fill="hold"/>
                                        <p:tgtEl>
                                          <p:spTgt spid="6">
                                            <p:txEl>
                                              <p:pRg st="4" end="4"/>
                                            </p:txEl>
                                          </p:spTgt>
                                        </p:tgtEl>
                                        <p:attrNameLst>
                                          <p:attrName>style.color</p:attrName>
                                        </p:attrNameLst>
                                      </p:cBhvr>
                                      <p:to>
                                        <a:schemeClr val="accent2"/>
                                      </p:to>
                                    </p:animClr>
                                    <p:animClr clrSpc="rgb" dir="cw">
                                      <p:cBhvr>
                                        <p:cTn id="22" dur="500" fill="hold"/>
                                        <p:tgtEl>
                                          <p:spTgt spid="6">
                                            <p:txEl>
                                              <p:pRg st="4" end="4"/>
                                            </p:txEl>
                                          </p:spTgt>
                                        </p:tgtEl>
                                        <p:attrNameLst>
                                          <p:attrName>fillcolor</p:attrName>
                                        </p:attrNameLst>
                                      </p:cBhvr>
                                      <p:to>
                                        <a:schemeClr val="accent2"/>
                                      </p:to>
                                    </p:animClr>
                                    <p:set>
                                      <p:cBhvr>
                                        <p:cTn id="23" dur="500" fill="hold"/>
                                        <p:tgtEl>
                                          <p:spTgt spid="6">
                                            <p:txEl>
                                              <p:pRg st="4" end="4"/>
                                            </p:txEl>
                                          </p:spTgt>
                                        </p:tgtEl>
                                        <p:attrNameLst>
                                          <p:attrName>fill.type</p:attrName>
                                        </p:attrNameLst>
                                      </p:cBhvr>
                                      <p:to>
                                        <p:strVal val="solid"/>
                                      </p:to>
                                    </p:set>
                                    <p:set>
                                      <p:cBhvr>
                                        <p:cTn id="24" dur="500" fill="hold"/>
                                        <p:tgtEl>
                                          <p:spTgt spid="6">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20</a:t>
            </a:fld>
            <a:r>
              <a:rPr lang="en-GB" dirty="0" smtClean="0"/>
              <a:t> of 50</a:t>
            </a:r>
          </a:p>
        </p:txBody>
      </p:sp>
      <p:sp>
        <p:nvSpPr>
          <p:cNvPr id="9" name="Rectangle 2"/>
          <p:cNvSpPr>
            <a:spLocks noGrp="1" noChangeArrowheads="1"/>
          </p:cNvSpPr>
          <p:nvPr>
            <p:ph type="title"/>
          </p:nvPr>
        </p:nvSpPr>
        <p:spPr>
          <a:xfrm>
            <a:off x="457200" y="274638"/>
            <a:ext cx="8229600" cy="1143000"/>
          </a:xfrm>
        </p:spPr>
        <p:txBody>
          <a:bodyPr/>
          <a:lstStyle/>
          <a:p>
            <a:pPr eaLnBrk="1" hangingPunct="1"/>
            <a:r>
              <a:rPr lang="en-GB" altLang="en-US" dirty="0" smtClean="0"/>
              <a:t>Brain Pathology and Language</a:t>
            </a:r>
            <a:endParaRPr lang="en-US" altLang="en-US" dirty="0" smtClean="0"/>
          </a:p>
        </p:txBody>
      </p:sp>
      <p:sp>
        <p:nvSpPr>
          <p:cNvPr id="10" name="Rectangle 3"/>
          <p:cNvSpPr>
            <a:spLocks noGrp="1" noChangeArrowheads="1"/>
          </p:cNvSpPr>
          <p:nvPr>
            <p:ph idx="1"/>
          </p:nvPr>
        </p:nvSpPr>
        <p:spPr>
          <a:xfrm>
            <a:off x="457200" y="1600200"/>
            <a:ext cx="8229600" cy="4525963"/>
          </a:xfrm>
        </p:spPr>
        <p:txBody>
          <a:bodyPr>
            <a:normAutofit/>
          </a:bodyPr>
          <a:lstStyle/>
          <a:p>
            <a:pPr eaLnBrk="1" hangingPunct="1"/>
            <a:r>
              <a:rPr lang="en-GB" altLang="en-US" sz="3600" dirty="0" smtClean="0"/>
              <a:t>Aphasia: Loss or impairment of the ability to produce or comprehend language, due to brain damage</a:t>
            </a:r>
          </a:p>
          <a:p>
            <a:pPr eaLnBrk="1" hangingPunct="1"/>
            <a:r>
              <a:rPr kumimoji="1" lang="en-GB" altLang="ko-KR" sz="3600" dirty="0" smtClean="0">
                <a:ea typeface="Gulim" pitchFamily="34" charset="-127"/>
                <a:sym typeface="Wingdings" pitchFamily="2" charset="2"/>
              </a:rPr>
              <a:t>Various types: </a:t>
            </a:r>
          </a:p>
          <a:p>
            <a:pPr lvl="1"/>
            <a:r>
              <a:rPr kumimoji="1" lang="en-GB" altLang="ko-KR" dirty="0" smtClean="0">
                <a:ea typeface="Gulim" pitchFamily="34" charset="-127"/>
                <a:sym typeface="Wingdings" pitchFamily="2" charset="2"/>
              </a:rPr>
              <a:t>Global </a:t>
            </a:r>
          </a:p>
          <a:p>
            <a:pPr lvl="1"/>
            <a:r>
              <a:rPr kumimoji="1" lang="en-GB" altLang="ko-KR" dirty="0" err="1" smtClean="0">
                <a:ea typeface="Gulim" pitchFamily="34" charset="-127"/>
                <a:sym typeface="Wingdings" pitchFamily="2" charset="2"/>
              </a:rPr>
              <a:t>Broca’s</a:t>
            </a:r>
            <a:r>
              <a:rPr kumimoji="1" lang="en-GB" altLang="ko-KR" dirty="0" smtClean="0">
                <a:ea typeface="Gulim" pitchFamily="34" charset="-127"/>
                <a:sym typeface="Wingdings" pitchFamily="2" charset="2"/>
              </a:rPr>
              <a:t>/motor </a:t>
            </a:r>
          </a:p>
          <a:p>
            <a:pPr lvl="1"/>
            <a:r>
              <a:rPr kumimoji="1" lang="en-GB" altLang="ko-KR" dirty="0" smtClean="0">
                <a:ea typeface="Gulim" pitchFamily="34" charset="-127"/>
                <a:sym typeface="Wingdings" pitchFamily="2" charset="2"/>
              </a:rPr>
              <a:t>Wernicke’s/jargon/anomic</a:t>
            </a:r>
            <a:endParaRPr lang="en-GB" altLang="en-US" dirty="0" smtClean="0"/>
          </a:p>
          <a:p>
            <a:pPr eaLnBrk="1" hangingPunct="1">
              <a:buFontTx/>
              <a:buNone/>
            </a:pPr>
            <a:endParaRPr lang="en-GB" altLang="en-US" dirty="0" smtClean="0"/>
          </a:p>
          <a:p>
            <a:pPr eaLnBrk="1" hangingPunct="1">
              <a:buFontTx/>
              <a:buNone/>
            </a:pPr>
            <a:endParaRPr lang="en-US" altLang="en-US" dirty="0" smtClean="0"/>
          </a:p>
        </p:txBody>
      </p:sp>
    </p:spTree>
    <p:extLst>
      <p:ext uri="{BB962C8B-B14F-4D97-AF65-F5344CB8AC3E}">
        <p14:creationId xmlns:p14="http://schemas.microsoft.com/office/powerpoint/2010/main" val="2688539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21</a:t>
            </a:fld>
            <a:r>
              <a:rPr lang="en-GB" dirty="0" smtClean="0"/>
              <a:t> of 50</a:t>
            </a:r>
          </a:p>
        </p:txBody>
      </p:sp>
      <p:sp>
        <p:nvSpPr>
          <p:cNvPr id="8" name="Rectangle 5"/>
          <p:cNvSpPr txBox="1">
            <a:spLocks noChangeArrowheads="1"/>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accent2"/>
                </a:solidFill>
                <a:latin typeface="+mj-lt"/>
                <a:ea typeface="+mj-ea"/>
                <a:cs typeface="+mj-cs"/>
              </a:defRPr>
            </a:lvl1pPr>
          </a:lstStyle>
          <a:p>
            <a:r>
              <a:rPr lang="en-GB" sz="4000" dirty="0" err="1" smtClean="0"/>
              <a:t>Broca</a:t>
            </a:r>
            <a:r>
              <a:rPr lang="en-GB" sz="4000" dirty="0" smtClean="0"/>
              <a:t> &amp; Wernicke</a:t>
            </a:r>
            <a:endParaRPr lang="en-US" sz="4000" dirty="0" smtClean="0"/>
          </a:p>
        </p:txBody>
      </p:sp>
      <p:pic>
        <p:nvPicPr>
          <p:cNvPr id="6" name="Picture 3" descr="Bro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9599" y="1811514"/>
            <a:ext cx="1520552" cy="222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3112401" y="1811514"/>
            <a:ext cx="3744416" cy="461665"/>
          </a:xfrm>
          <a:prstGeom prst="rect">
            <a:avLst/>
          </a:prstGeom>
          <a:noFill/>
          <a:ln w="9525">
            <a:noFill/>
            <a:miter lim="800000"/>
            <a:headEnd/>
            <a:tailEnd/>
          </a:ln>
          <a:effectLst/>
        </p:spPr>
        <p:txBody>
          <a:bodyPr wrap="square">
            <a:spAutoFit/>
          </a:bodyPr>
          <a:lstStyle/>
          <a:p>
            <a:pPr eaLnBrk="0" hangingPunct="0">
              <a:defRPr/>
            </a:pPr>
            <a:r>
              <a:rPr kumimoji="1" lang="en-US" altLang="ko-KR" sz="2400" b="1" dirty="0">
                <a:solidFill>
                  <a:schemeClr val="bg1">
                    <a:lumMod val="75000"/>
                  </a:schemeClr>
                </a:solidFill>
                <a:latin typeface="+mj-lt"/>
                <a:ea typeface="Gulim" pitchFamily="34" charset="-127"/>
                <a:cs typeface="Arial" pitchFamily="34" charset="0"/>
              </a:rPr>
              <a:t>Paul </a:t>
            </a:r>
            <a:r>
              <a:rPr kumimoji="1" lang="en-US" altLang="ko-KR" sz="2400" b="1" dirty="0" err="1">
                <a:solidFill>
                  <a:schemeClr val="bg1">
                    <a:lumMod val="75000"/>
                  </a:schemeClr>
                </a:solidFill>
                <a:latin typeface="+mj-lt"/>
                <a:ea typeface="Gulim" pitchFamily="34" charset="-127"/>
                <a:cs typeface="Arial" pitchFamily="34" charset="0"/>
              </a:rPr>
              <a:t>Broca</a:t>
            </a:r>
            <a:r>
              <a:rPr kumimoji="1" lang="en-US" altLang="ko-KR" sz="2400" b="1" dirty="0">
                <a:solidFill>
                  <a:schemeClr val="bg1">
                    <a:lumMod val="75000"/>
                  </a:schemeClr>
                </a:solidFill>
                <a:latin typeface="+mj-lt"/>
                <a:ea typeface="Gulim" pitchFamily="34" charset="-127"/>
                <a:cs typeface="Arial" pitchFamily="34" charset="0"/>
              </a:rPr>
              <a:t> (</a:t>
            </a:r>
            <a:r>
              <a:rPr kumimoji="1" lang="en-US" altLang="ko-KR" sz="2400" b="1" dirty="0" smtClean="0">
                <a:solidFill>
                  <a:schemeClr val="bg1">
                    <a:lumMod val="75000"/>
                  </a:schemeClr>
                </a:solidFill>
                <a:latin typeface="+mj-lt"/>
                <a:ea typeface="Gulim" pitchFamily="34" charset="-127"/>
                <a:cs typeface="Arial" pitchFamily="34" charset="0"/>
              </a:rPr>
              <a:t>1824-1880</a:t>
            </a:r>
            <a:r>
              <a:rPr kumimoji="1" lang="en-US" altLang="ko-KR" sz="2400" b="1" dirty="0">
                <a:solidFill>
                  <a:schemeClr val="bg1">
                    <a:lumMod val="75000"/>
                  </a:schemeClr>
                </a:solidFill>
                <a:latin typeface="+mj-lt"/>
                <a:ea typeface="Gulim" pitchFamily="34" charset="-127"/>
                <a:cs typeface="Arial" pitchFamily="34" charset="0"/>
              </a:rPr>
              <a:t>)</a:t>
            </a:r>
          </a:p>
        </p:txBody>
      </p:sp>
      <p:sp>
        <p:nvSpPr>
          <p:cNvPr id="3" name="Rectangle 2"/>
          <p:cNvSpPr/>
          <p:nvPr/>
        </p:nvSpPr>
        <p:spPr>
          <a:xfrm>
            <a:off x="3103768" y="2420888"/>
            <a:ext cx="5276023" cy="1477328"/>
          </a:xfrm>
          <a:prstGeom prst="rect">
            <a:avLst/>
          </a:prstGeom>
        </p:spPr>
        <p:txBody>
          <a:bodyPr wrap="square">
            <a:spAutoFit/>
          </a:bodyPr>
          <a:lstStyle/>
          <a:p>
            <a:r>
              <a:rPr lang="en-GB" altLang="en-US" dirty="0" err="1" smtClean="0">
                <a:solidFill>
                  <a:schemeClr val="bg1">
                    <a:lumMod val="85000"/>
                  </a:schemeClr>
                </a:solidFill>
              </a:rPr>
              <a:t>Broca’s</a:t>
            </a:r>
            <a:r>
              <a:rPr lang="en-GB" altLang="en-US" dirty="0" smtClean="0">
                <a:solidFill>
                  <a:schemeClr val="bg1">
                    <a:lumMod val="85000"/>
                  </a:schemeClr>
                </a:solidFill>
              </a:rPr>
              <a:t> patient, ‘</a:t>
            </a:r>
            <a:r>
              <a:rPr lang="en-GB" altLang="en-US" dirty="0">
                <a:solidFill>
                  <a:schemeClr val="bg1">
                    <a:lumMod val="85000"/>
                  </a:schemeClr>
                </a:solidFill>
              </a:rPr>
              <a:t>Tan’ </a:t>
            </a:r>
            <a:r>
              <a:rPr lang="en-GB" altLang="en-US" dirty="0" smtClean="0">
                <a:solidFill>
                  <a:schemeClr val="bg1">
                    <a:lumMod val="85000"/>
                  </a:schemeClr>
                </a:solidFill>
              </a:rPr>
              <a:t>– 1861</a:t>
            </a:r>
          </a:p>
          <a:p>
            <a:pPr marL="285750" indent="-285750">
              <a:buFont typeface="Arial" pitchFamily="34" charset="0"/>
              <a:buChar char="•"/>
            </a:pPr>
            <a:r>
              <a:rPr lang="en-GB" altLang="en-US" dirty="0" smtClean="0">
                <a:solidFill>
                  <a:schemeClr val="bg1">
                    <a:lumMod val="85000"/>
                  </a:schemeClr>
                </a:solidFill>
              </a:rPr>
              <a:t>Problem </a:t>
            </a:r>
            <a:r>
              <a:rPr lang="en-GB" altLang="en-US" dirty="0">
                <a:solidFill>
                  <a:schemeClr val="bg1">
                    <a:lumMod val="85000"/>
                  </a:schemeClr>
                </a:solidFill>
              </a:rPr>
              <a:t>with production (only one syllable ‘tan</a:t>
            </a:r>
            <a:r>
              <a:rPr lang="en-GB" altLang="en-US" dirty="0" smtClean="0">
                <a:solidFill>
                  <a:schemeClr val="bg1">
                    <a:lumMod val="85000"/>
                  </a:schemeClr>
                </a:solidFill>
              </a:rPr>
              <a:t>’)</a:t>
            </a:r>
          </a:p>
          <a:p>
            <a:pPr marL="285750" indent="-285750">
              <a:buFont typeface="Arial" pitchFamily="34" charset="0"/>
              <a:buChar char="•"/>
            </a:pPr>
            <a:r>
              <a:rPr lang="en-GB" altLang="en-US" dirty="0" smtClean="0">
                <a:solidFill>
                  <a:schemeClr val="bg1">
                    <a:lumMod val="85000"/>
                  </a:schemeClr>
                </a:solidFill>
              </a:rPr>
              <a:t>Large </a:t>
            </a:r>
            <a:r>
              <a:rPr lang="en-GB" altLang="en-US" dirty="0">
                <a:solidFill>
                  <a:schemeClr val="bg1">
                    <a:lumMod val="85000"/>
                  </a:schemeClr>
                </a:solidFill>
              </a:rPr>
              <a:t>cyst in the left hemisphere (“mushy and deformed”)</a:t>
            </a:r>
          </a:p>
        </p:txBody>
      </p:sp>
      <p:pic>
        <p:nvPicPr>
          <p:cNvPr id="5" name="Picture 2" descr="Wernicke"/>
          <p:cNvPicPr>
            <a:picLocks noChangeAspect="1" noChangeArrowheads="1"/>
          </p:cNvPicPr>
          <p:nvPr/>
        </p:nvPicPr>
        <p:blipFill>
          <a:blip r:embed="rId4" cstate="print">
            <a:lum contrast="36000"/>
            <a:extLst>
              <a:ext uri="{28A0092B-C50C-407E-A947-70E740481C1C}">
                <a14:useLocalDpi xmlns:a14="http://schemas.microsoft.com/office/drawing/2010/main" val="0"/>
              </a:ext>
            </a:extLst>
          </a:blip>
          <a:srcRect/>
          <a:stretch>
            <a:fillRect/>
          </a:stretch>
        </p:blipFill>
        <p:spPr bwMode="auto">
          <a:xfrm>
            <a:off x="1459599" y="4444938"/>
            <a:ext cx="1520552" cy="222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103768" y="4444876"/>
            <a:ext cx="4051888" cy="461665"/>
          </a:xfrm>
          <a:prstGeom prst="rect">
            <a:avLst/>
          </a:prstGeom>
          <a:noFill/>
        </p:spPr>
        <p:txBody>
          <a:bodyPr wrap="square" rtlCol="0">
            <a:spAutoFit/>
          </a:bodyPr>
          <a:lstStyle/>
          <a:p>
            <a:r>
              <a:rPr kumimoji="1" lang="en-US" altLang="ko-KR" sz="2400" b="1" dirty="0">
                <a:solidFill>
                  <a:schemeClr val="bg1">
                    <a:lumMod val="75000"/>
                  </a:schemeClr>
                </a:solidFill>
                <a:ea typeface="Gulim" pitchFamily="34" charset="-127"/>
                <a:cs typeface="Arial" pitchFamily="34" charset="0"/>
              </a:rPr>
              <a:t>Karl Wernicke (1848-1905</a:t>
            </a:r>
            <a:r>
              <a:rPr kumimoji="1" lang="en-US" altLang="ko-KR" sz="2400" b="1" dirty="0" smtClean="0">
                <a:solidFill>
                  <a:schemeClr val="bg1">
                    <a:lumMod val="75000"/>
                  </a:schemeClr>
                </a:solidFill>
                <a:ea typeface="Gulim" pitchFamily="34" charset="-127"/>
                <a:cs typeface="Arial" pitchFamily="34" charset="0"/>
              </a:rPr>
              <a:t>)</a:t>
            </a:r>
            <a:endParaRPr kumimoji="1" lang="en-US" altLang="ko-KR" sz="2400" b="1" dirty="0">
              <a:solidFill>
                <a:schemeClr val="bg1">
                  <a:lumMod val="75000"/>
                </a:schemeClr>
              </a:solidFill>
              <a:ea typeface="Gulim" pitchFamily="34" charset="-127"/>
              <a:cs typeface="Arial" pitchFamily="34" charset="0"/>
            </a:endParaRPr>
          </a:p>
        </p:txBody>
      </p:sp>
      <p:sp>
        <p:nvSpPr>
          <p:cNvPr id="9" name="Rectangle 8"/>
          <p:cNvSpPr/>
          <p:nvPr/>
        </p:nvSpPr>
        <p:spPr>
          <a:xfrm>
            <a:off x="3103768" y="5013176"/>
            <a:ext cx="4572000" cy="1477328"/>
          </a:xfrm>
          <a:prstGeom prst="rect">
            <a:avLst/>
          </a:prstGeom>
        </p:spPr>
        <p:txBody>
          <a:bodyPr>
            <a:spAutoFit/>
          </a:bodyPr>
          <a:lstStyle/>
          <a:p>
            <a:r>
              <a:rPr lang="en-GB" altLang="en-US" dirty="0" smtClean="0">
                <a:solidFill>
                  <a:schemeClr val="bg1">
                    <a:lumMod val="85000"/>
                  </a:schemeClr>
                </a:solidFill>
              </a:rPr>
              <a:t>Wernicke’s patient – 1874</a:t>
            </a:r>
          </a:p>
          <a:p>
            <a:pPr marL="285750" indent="-285750">
              <a:buFont typeface="Arial" pitchFamily="34" charset="0"/>
              <a:buChar char="•"/>
            </a:pPr>
            <a:r>
              <a:rPr lang="en-GB" altLang="en-US" dirty="0" smtClean="0">
                <a:solidFill>
                  <a:schemeClr val="bg1">
                    <a:lumMod val="85000"/>
                  </a:schemeClr>
                </a:solidFill>
              </a:rPr>
              <a:t>Patient </a:t>
            </a:r>
            <a:r>
              <a:rPr lang="en-GB" altLang="en-US" dirty="0">
                <a:solidFill>
                  <a:schemeClr val="bg1">
                    <a:lumMod val="85000"/>
                  </a:schemeClr>
                </a:solidFill>
              </a:rPr>
              <a:t>who could speak but couldn’t comprehend </a:t>
            </a:r>
            <a:r>
              <a:rPr lang="en-GB" altLang="en-US" dirty="0" smtClean="0">
                <a:solidFill>
                  <a:schemeClr val="bg1">
                    <a:lumMod val="85000"/>
                  </a:schemeClr>
                </a:solidFill>
              </a:rPr>
              <a:t>language</a:t>
            </a:r>
          </a:p>
          <a:p>
            <a:pPr marL="285750" indent="-285750">
              <a:buFont typeface="Arial" pitchFamily="34" charset="0"/>
              <a:buChar char="•"/>
            </a:pPr>
            <a:r>
              <a:rPr lang="en-GB" altLang="en-US" dirty="0" smtClean="0">
                <a:solidFill>
                  <a:schemeClr val="bg1">
                    <a:lumMod val="85000"/>
                  </a:schemeClr>
                </a:solidFill>
              </a:rPr>
              <a:t>Lesion </a:t>
            </a:r>
            <a:r>
              <a:rPr lang="en-GB" altLang="en-US" dirty="0">
                <a:solidFill>
                  <a:schemeClr val="bg1">
                    <a:lumMod val="85000"/>
                  </a:schemeClr>
                </a:solidFill>
              </a:rPr>
              <a:t>at the crossroads of </a:t>
            </a:r>
            <a:r>
              <a:rPr lang="en-GB" altLang="en-US" dirty="0" smtClean="0">
                <a:solidFill>
                  <a:schemeClr val="bg1">
                    <a:lumMod val="85000"/>
                  </a:schemeClr>
                </a:solidFill>
              </a:rPr>
              <a:t>2 </a:t>
            </a:r>
            <a:r>
              <a:rPr lang="en-GB" altLang="en-US" dirty="0">
                <a:solidFill>
                  <a:schemeClr val="bg1">
                    <a:lumMod val="85000"/>
                  </a:schemeClr>
                </a:solidFill>
              </a:rPr>
              <a:t>lobes of the brain</a:t>
            </a:r>
            <a:endParaRPr lang="en-US" altLang="en-US" dirty="0">
              <a:solidFill>
                <a:schemeClr val="bg1">
                  <a:lumMod val="85000"/>
                </a:schemeClr>
              </a:solidFill>
            </a:endParaRPr>
          </a:p>
        </p:txBody>
      </p:sp>
    </p:spTree>
    <p:extLst>
      <p:ext uri="{BB962C8B-B14F-4D97-AF65-F5344CB8AC3E}">
        <p14:creationId xmlns:p14="http://schemas.microsoft.com/office/powerpoint/2010/main" val="2329171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2"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22</a:t>
            </a:fld>
            <a:r>
              <a:rPr lang="en-GB" dirty="0" smtClean="0"/>
              <a:t> of 50</a:t>
            </a:r>
          </a:p>
        </p:txBody>
      </p:sp>
      <p:sp>
        <p:nvSpPr>
          <p:cNvPr id="6" name="Rectangle 2"/>
          <p:cNvSpPr>
            <a:spLocks noGrp="1" noChangeArrowheads="1"/>
          </p:cNvSpPr>
          <p:nvPr>
            <p:ph type="title"/>
          </p:nvPr>
        </p:nvSpPr>
        <p:spPr>
          <a:xfrm>
            <a:off x="457200" y="274638"/>
            <a:ext cx="8229600" cy="1143000"/>
          </a:xfrm>
        </p:spPr>
        <p:txBody>
          <a:bodyPr/>
          <a:lstStyle/>
          <a:p>
            <a:pPr eaLnBrk="1" hangingPunct="1"/>
            <a:r>
              <a:rPr lang="en-GB" altLang="en-US" dirty="0" err="1" smtClean="0"/>
              <a:t>Broca’s</a:t>
            </a:r>
            <a:r>
              <a:rPr lang="en-GB" altLang="en-US" dirty="0" smtClean="0"/>
              <a:t> Area</a:t>
            </a:r>
            <a:endParaRPr lang="en-US" altLang="en-US" dirty="0" smtClean="0"/>
          </a:p>
        </p:txBody>
      </p:sp>
      <p:sp>
        <p:nvSpPr>
          <p:cNvPr id="7" name="Rectangle 3"/>
          <p:cNvSpPr>
            <a:spLocks noGrp="1" noChangeArrowheads="1"/>
          </p:cNvSpPr>
          <p:nvPr>
            <p:ph idx="1"/>
          </p:nvPr>
        </p:nvSpPr>
        <p:spPr>
          <a:xfrm>
            <a:off x="395536" y="1658404"/>
            <a:ext cx="8208912" cy="4218868"/>
          </a:xfrm>
        </p:spPr>
        <p:txBody>
          <a:bodyPr>
            <a:normAutofit/>
          </a:bodyPr>
          <a:lstStyle/>
          <a:p>
            <a:pPr eaLnBrk="1" hangingPunct="1">
              <a:lnSpc>
                <a:spcPct val="90000"/>
              </a:lnSpc>
            </a:pPr>
            <a:r>
              <a:rPr kumimoji="1" lang="en-US" altLang="ko-KR" dirty="0" smtClean="0">
                <a:ea typeface="Gulim" pitchFamily="34" charset="-127"/>
              </a:rPr>
              <a:t>Where?</a:t>
            </a:r>
          </a:p>
          <a:p>
            <a:pPr lvl="1">
              <a:lnSpc>
                <a:spcPct val="90000"/>
              </a:lnSpc>
            </a:pPr>
            <a:r>
              <a:rPr kumimoji="1" lang="en-US" altLang="ko-KR" dirty="0" smtClean="0">
                <a:ea typeface="Gulim" pitchFamily="34" charset="-127"/>
              </a:rPr>
              <a:t>Frontal lobe - Inferior frontal gyrus</a:t>
            </a:r>
          </a:p>
          <a:p>
            <a:pPr lvl="2" eaLnBrk="1" hangingPunct="1">
              <a:lnSpc>
                <a:spcPct val="90000"/>
              </a:lnSpc>
            </a:pPr>
            <a:r>
              <a:rPr kumimoji="1" lang="en-US" altLang="ko-KR" dirty="0" smtClean="0">
                <a:ea typeface="Gulim" pitchFamily="34" charset="-127"/>
              </a:rPr>
              <a:t>Pars </a:t>
            </a:r>
            <a:r>
              <a:rPr kumimoji="1" lang="en-US" altLang="ko-KR" dirty="0" err="1" smtClean="0">
                <a:ea typeface="Gulim" pitchFamily="34" charset="-127"/>
              </a:rPr>
              <a:t>opercularis</a:t>
            </a:r>
            <a:endParaRPr kumimoji="1" lang="en-US" altLang="ko-KR" dirty="0" smtClean="0">
              <a:ea typeface="Gulim" pitchFamily="34" charset="-127"/>
            </a:endParaRPr>
          </a:p>
          <a:p>
            <a:pPr lvl="2" eaLnBrk="1" hangingPunct="1">
              <a:lnSpc>
                <a:spcPct val="90000"/>
              </a:lnSpc>
            </a:pPr>
            <a:r>
              <a:rPr kumimoji="1" lang="en-US" altLang="ko-KR" dirty="0" smtClean="0">
                <a:ea typeface="Gulim" pitchFamily="34" charset="-127"/>
              </a:rPr>
              <a:t>Pars </a:t>
            </a:r>
            <a:r>
              <a:rPr kumimoji="1" lang="en-US" altLang="ko-KR" dirty="0" err="1" smtClean="0">
                <a:ea typeface="Gulim" pitchFamily="34" charset="-127"/>
              </a:rPr>
              <a:t>triangularis</a:t>
            </a:r>
            <a:endParaRPr kumimoji="1" lang="en-US" altLang="ko-KR" dirty="0" smtClean="0">
              <a:ea typeface="Gulim" pitchFamily="34" charset="-127"/>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7944" y="2996952"/>
            <a:ext cx="4639648" cy="2939671"/>
          </a:xfrm>
          <a:prstGeom prst="rect">
            <a:avLst/>
          </a:prstGeom>
        </p:spPr>
      </p:pic>
      <p:sp>
        <p:nvSpPr>
          <p:cNvPr id="3" name="TextBox 2"/>
          <p:cNvSpPr txBox="1"/>
          <p:nvPr/>
        </p:nvSpPr>
        <p:spPr>
          <a:xfrm>
            <a:off x="5035184" y="5993227"/>
            <a:ext cx="3672408" cy="369332"/>
          </a:xfrm>
          <a:prstGeom prst="rect">
            <a:avLst/>
          </a:prstGeom>
          <a:noFill/>
        </p:spPr>
        <p:txBody>
          <a:bodyPr wrap="square" rtlCol="0">
            <a:spAutoFit/>
          </a:bodyPr>
          <a:lstStyle/>
          <a:p>
            <a:pPr algn="r"/>
            <a:r>
              <a:rPr lang="en-GB" dirty="0" err="1" smtClean="0">
                <a:solidFill>
                  <a:schemeClr val="bg1">
                    <a:lumMod val="85000"/>
                  </a:schemeClr>
                </a:solidFill>
              </a:rPr>
              <a:t>Anwander</a:t>
            </a:r>
            <a:r>
              <a:rPr lang="en-GB" dirty="0" smtClean="0">
                <a:solidFill>
                  <a:schemeClr val="bg1">
                    <a:lumMod val="85000"/>
                  </a:schemeClr>
                </a:solidFill>
              </a:rPr>
              <a:t>, et al. (2007)</a:t>
            </a:r>
            <a:endParaRPr lang="en-GB" dirty="0">
              <a:solidFill>
                <a:schemeClr val="bg1">
                  <a:lumMod val="85000"/>
                </a:schemeClr>
              </a:solidFill>
            </a:endParaRPr>
          </a:p>
        </p:txBody>
      </p:sp>
    </p:spTree>
    <p:extLst>
      <p:ext uri="{BB962C8B-B14F-4D97-AF65-F5344CB8AC3E}">
        <p14:creationId xmlns:p14="http://schemas.microsoft.com/office/powerpoint/2010/main" val="3988816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23</a:t>
            </a:fld>
            <a:r>
              <a:rPr lang="en-GB" dirty="0" smtClean="0"/>
              <a:t> of 50</a:t>
            </a:r>
          </a:p>
        </p:txBody>
      </p:sp>
      <p:sp>
        <p:nvSpPr>
          <p:cNvPr id="5" name="Rectangle 2"/>
          <p:cNvSpPr>
            <a:spLocks noGrp="1" noChangeArrowheads="1"/>
          </p:cNvSpPr>
          <p:nvPr>
            <p:ph type="title"/>
          </p:nvPr>
        </p:nvSpPr>
        <p:spPr>
          <a:xfrm>
            <a:off x="457200" y="274638"/>
            <a:ext cx="8229600" cy="1143000"/>
          </a:xfrm>
        </p:spPr>
        <p:txBody>
          <a:bodyPr/>
          <a:lstStyle/>
          <a:p>
            <a:pPr eaLnBrk="1" hangingPunct="1"/>
            <a:r>
              <a:rPr lang="en-GB" altLang="en-US" dirty="0" err="1" smtClean="0"/>
              <a:t>Broca’s</a:t>
            </a:r>
            <a:r>
              <a:rPr lang="en-GB" altLang="en-US" dirty="0" smtClean="0"/>
              <a:t> Aphasia</a:t>
            </a:r>
            <a:endParaRPr lang="en-US" altLang="en-US" dirty="0" smtClean="0"/>
          </a:p>
        </p:txBody>
      </p:sp>
      <p:sp>
        <p:nvSpPr>
          <p:cNvPr id="6" name="Rectangle 3"/>
          <p:cNvSpPr>
            <a:spLocks noGrp="1" noChangeArrowheads="1"/>
          </p:cNvSpPr>
          <p:nvPr>
            <p:ph idx="1"/>
          </p:nvPr>
        </p:nvSpPr>
        <p:spPr>
          <a:xfrm>
            <a:off x="457200" y="1341438"/>
            <a:ext cx="8229600" cy="4784725"/>
          </a:xfrm>
        </p:spPr>
        <p:txBody>
          <a:bodyPr>
            <a:normAutofit lnSpcReduction="10000"/>
          </a:bodyPr>
          <a:lstStyle/>
          <a:p>
            <a:pPr eaLnBrk="1" hangingPunct="1">
              <a:lnSpc>
                <a:spcPct val="90000"/>
              </a:lnSpc>
            </a:pPr>
            <a:r>
              <a:rPr kumimoji="1" lang="en-US" altLang="ko-KR" sz="2800" dirty="0" smtClean="0">
                <a:ea typeface="Gulim" pitchFamily="34" charset="-127"/>
              </a:rPr>
              <a:t>Function</a:t>
            </a:r>
          </a:p>
          <a:p>
            <a:pPr lvl="1" eaLnBrk="1" hangingPunct="1">
              <a:lnSpc>
                <a:spcPct val="90000"/>
              </a:lnSpc>
            </a:pPr>
            <a:r>
              <a:rPr kumimoji="1" lang="en-US" altLang="ko-KR" dirty="0" smtClean="0">
                <a:ea typeface="Gulim" pitchFamily="34" charset="-127"/>
              </a:rPr>
              <a:t>Motor language area</a:t>
            </a:r>
          </a:p>
          <a:p>
            <a:pPr lvl="1" eaLnBrk="1" hangingPunct="1">
              <a:lnSpc>
                <a:spcPct val="90000"/>
              </a:lnSpc>
            </a:pPr>
            <a:r>
              <a:rPr kumimoji="1" lang="en-US" altLang="ko-KR" dirty="0" smtClean="0">
                <a:ea typeface="Gulim" pitchFamily="34" charset="-127"/>
              </a:rPr>
              <a:t>Expression</a:t>
            </a:r>
          </a:p>
          <a:p>
            <a:pPr eaLnBrk="1" hangingPunct="1">
              <a:lnSpc>
                <a:spcPct val="90000"/>
              </a:lnSpc>
            </a:pPr>
            <a:r>
              <a:rPr kumimoji="1" lang="en-GB" altLang="ko-KR" sz="2800" dirty="0" smtClean="0">
                <a:ea typeface="Gulim" pitchFamily="34" charset="-127"/>
              </a:rPr>
              <a:t>Aphasia</a:t>
            </a:r>
          </a:p>
          <a:p>
            <a:pPr lvl="1" eaLnBrk="1" hangingPunct="1">
              <a:lnSpc>
                <a:spcPct val="90000"/>
              </a:lnSpc>
            </a:pPr>
            <a:r>
              <a:rPr kumimoji="1" lang="en-GB" altLang="ko-KR" dirty="0" smtClean="0">
                <a:ea typeface="Gulim" pitchFamily="34" charset="-127"/>
              </a:rPr>
              <a:t>Motor / non-fluent aphasia</a:t>
            </a:r>
            <a:endParaRPr kumimoji="1" lang="en-US" altLang="ko-KR" dirty="0" smtClean="0">
              <a:solidFill>
                <a:schemeClr val="bg1"/>
              </a:solidFill>
              <a:ea typeface="Gulim" pitchFamily="34" charset="-127"/>
            </a:endParaRPr>
          </a:p>
          <a:p>
            <a:pPr lvl="1" eaLnBrk="1" hangingPunct="1">
              <a:lnSpc>
                <a:spcPct val="90000"/>
              </a:lnSpc>
            </a:pPr>
            <a:r>
              <a:rPr kumimoji="1" lang="en-US" altLang="ko-KR" dirty="0" smtClean="0">
                <a:ea typeface="Gulim" pitchFamily="34" charset="-127"/>
              </a:rPr>
              <a:t>Good comprehension, no/impaired speech</a:t>
            </a:r>
          </a:p>
          <a:p>
            <a:pPr lvl="1" eaLnBrk="1" hangingPunct="1">
              <a:lnSpc>
                <a:spcPct val="90000"/>
              </a:lnSpc>
            </a:pPr>
            <a:r>
              <a:rPr kumimoji="1" lang="en-US" altLang="ko-KR" dirty="0" smtClean="0">
                <a:ea typeface="Gulim" pitchFamily="34" charset="-127"/>
              </a:rPr>
              <a:t>E.G. ‘boy go store’ </a:t>
            </a:r>
            <a:r>
              <a:rPr kumimoji="1" lang="en-US" altLang="ko-KR" dirty="0" err="1" smtClean="0">
                <a:ea typeface="Gulim" pitchFamily="34" charset="-127"/>
              </a:rPr>
              <a:t>vs</a:t>
            </a:r>
            <a:r>
              <a:rPr kumimoji="1" lang="en-US" altLang="ko-KR" dirty="0" smtClean="0">
                <a:ea typeface="Gulim" pitchFamily="34" charset="-127"/>
              </a:rPr>
              <a:t> ‘The boy has gone to the store’</a:t>
            </a:r>
          </a:p>
          <a:p>
            <a:pPr lvl="1" eaLnBrk="1" hangingPunct="1">
              <a:lnSpc>
                <a:spcPct val="90000"/>
              </a:lnSpc>
            </a:pPr>
            <a:r>
              <a:rPr lang="en-GB" altLang="en-US" dirty="0" smtClean="0"/>
              <a:t>Slow, laboured, ungrammatical speech</a:t>
            </a:r>
          </a:p>
          <a:p>
            <a:pPr lvl="2" eaLnBrk="1" hangingPunct="1">
              <a:lnSpc>
                <a:spcPct val="90000"/>
              </a:lnSpc>
            </a:pPr>
            <a:r>
              <a:rPr lang="en-GB" altLang="en-US" dirty="0" smtClean="0"/>
              <a:t>“yes…ah…Monday…ah…dad and…and…ah…hospital….and ah….Wednesday….Wednesday”</a:t>
            </a:r>
            <a:endParaRPr lang="en-US" altLang="en-US" dirty="0" smtClean="0"/>
          </a:p>
        </p:txBody>
      </p:sp>
    </p:spTree>
    <p:extLst>
      <p:ext uri="{BB962C8B-B14F-4D97-AF65-F5344CB8AC3E}">
        <p14:creationId xmlns:p14="http://schemas.microsoft.com/office/powerpoint/2010/main" val="1661226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24</a:t>
            </a:fld>
            <a:r>
              <a:rPr lang="en-GB" dirty="0" smtClean="0"/>
              <a:t> of 50</a:t>
            </a:r>
          </a:p>
        </p:txBody>
      </p:sp>
      <p:sp>
        <p:nvSpPr>
          <p:cNvPr id="2" name="TextBox 1"/>
          <p:cNvSpPr txBox="1"/>
          <p:nvPr/>
        </p:nvSpPr>
        <p:spPr>
          <a:xfrm>
            <a:off x="468313" y="6381750"/>
            <a:ext cx="3455615" cy="369332"/>
          </a:xfrm>
          <a:prstGeom prst="rect">
            <a:avLst/>
          </a:prstGeom>
          <a:noFill/>
        </p:spPr>
        <p:txBody>
          <a:bodyPr wrap="square" rtlCol="0">
            <a:spAutoFit/>
          </a:bodyPr>
          <a:lstStyle/>
          <a:p>
            <a:r>
              <a:rPr lang="en-GB" dirty="0">
                <a:solidFill>
                  <a:schemeClr val="bg1">
                    <a:lumMod val="85000"/>
                  </a:schemeClr>
                </a:solidFill>
              </a:rPr>
              <a:t>http://youtu.be/f2IiMEbMnPM</a:t>
            </a:r>
          </a:p>
        </p:txBody>
      </p:sp>
    </p:spTree>
    <p:controls>
      <mc:AlternateContent xmlns:mc="http://schemas.openxmlformats.org/markup-compatibility/2006">
        <mc:Choice xmlns:v="urn:schemas-microsoft-com:vml" Requires="v">
          <p:control spid="10259" name="WebBrowser1" r:id="rId2" imgW="8229600" imgH="6048360"/>
        </mc:Choice>
        <mc:Fallback>
          <p:control name="WebBrowser1" r:id="rId2" imgW="8229600" imgH="6048360">
            <p:pic>
              <p:nvPicPr>
                <p:cNvPr id="0" name="WebBrowser1"/>
                <p:cNvPicPr preferRelativeResize="0">
                  <a:picLocks noChangeArrowheads="1" noChangeShapeType="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468313" y="333375"/>
                  <a:ext cx="8229600" cy="60483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2759683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Broca’s</a:t>
            </a:r>
            <a:r>
              <a:rPr lang="en-GB" dirty="0" smtClean="0"/>
              <a:t> Area</a:t>
            </a:r>
            <a:endParaRPr lang="en-GB" dirty="0"/>
          </a:p>
        </p:txBody>
      </p:sp>
      <p:sp>
        <p:nvSpPr>
          <p:cNvPr id="3" name="Content Placeholder 2"/>
          <p:cNvSpPr>
            <a:spLocks noGrp="1"/>
          </p:cNvSpPr>
          <p:nvPr>
            <p:ph idx="1"/>
          </p:nvPr>
        </p:nvSpPr>
        <p:spPr/>
        <p:txBody>
          <a:bodyPr/>
          <a:lstStyle/>
          <a:p>
            <a:pPr marL="0" indent="0" algn="ctr">
              <a:buNone/>
            </a:pPr>
            <a:r>
              <a:rPr kumimoji="1" lang="en-US" altLang="ko-KR" dirty="0">
                <a:ea typeface="Gulim" pitchFamily="34" charset="-127"/>
              </a:rPr>
              <a:t>Photograph of the brain of Paul </a:t>
            </a:r>
            <a:r>
              <a:rPr kumimoji="1" lang="en-US" altLang="ko-KR" dirty="0" err="1">
                <a:ea typeface="Gulim" pitchFamily="34" charset="-127"/>
              </a:rPr>
              <a:t>Broca’s</a:t>
            </a:r>
            <a:r>
              <a:rPr kumimoji="1" lang="en-US" altLang="ko-KR" dirty="0">
                <a:ea typeface="Gulim" pitchFamily="34" charset="-127"/>
              </a:rPr>
              <a:t> patient called “Tan”</a:t>
            </a:r>
          </a:p>
          <a:p>
            <a:endParaRPr lang="en-GB"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25</a:t>
            </a:fld>
            <a:r>
              <a:rPr lang="en-GB" dirty="0" smtClean="0"/>
              <a:t> of 50</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131" y="3327757"/>
            <a:ext cx="3858164" cy="30198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3390900"/>
            <a:ext cx="3848637" cy="3000794"/>
          </a:xfrm>
          <a:prstGeom prst="rect">
            <a:avLst/>
          </a:prstGeom>
        </p:spPr>
      </p:pic>
      <p:sp>
        <p:nvSpPr>
          <p:cNvPr id="7" name="Oval 6"/>
          <p:cNvSpPr/>
          <p:nvPr/>
        </p:nvSpPr>
        <p:spPr>
          <a:xfrm>
            <a:off x="899592" y="4837680"/>
            <a:ext cx="1008112" cy="75156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5292080" y="5385020"/>
            <a:ext cx="1008112" cy="75156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44746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Wernicke’s Area</a:t>
            </a:r>
            <a:endParaRPr lang="en-GB" dirty="0"/>
          </a:p>
        </p:txBody>
      </p:sp>
      <p:sp>
        <p:nvSpPr>
          <p:cNvPr id="3" name="Content Placeholder 2"/>
          <p:cNvSpPr>
            <a:spLocks noGrp="1"/>
          </p:cNvSpPr>
          <p:nvPr>
            <p:ph idx="1"/>
          </p:nvPr>
        </p:nvSpPr>
        <p:spPr/>
        <p:txBody>
          <a:bodyPr/>
          <a:lstStyle/>
          <a:p>
            <a:r>
              <a:rPr lang="en-GB" dirty="0" smtClean="0"/>
              <a:t>Where?</a:t>
            </a:r>
          </a:p>
          <a:p>
            <a:pPr lvl="1"/>
            <a:r>
              <a:rPr lang="en-GB" dirty="0" smtClean="0"/>
              <a:t>Temporal/Parietal lobe</a:t>
            </a:r>
          </a:p>
          <a:p>
            <a:pPr lvl="2"/>
            <a:r>
              <a:rPr lang="en-GB" dirty="0" err="1" smtClean="0"/>
              <a:t>Supramaringal</a:t>
            </a:r>
            <a:r>
              <a:rPr lang="en-GB" dirty="0" smtClean="0"/>
              <a:t> gyrus</a:t>
            </a:r>
          </a:p>
          <a:p>
            <a:pPr lvl="2"/>
            <a:r>
              <a:rPr lang="en-GB" dirty="0" smtClean="0"/>
              <a:t>Angular gyrus</a:t>
            </a:r>
          </a:p>
          <a:p>
            <a:pPr lvl="2"/>
            <a:endParaRPr lang="en-GB"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26</a:t>
            </a:fld>
            <a:r>
              <a:rPr lang="en-GB" dirty="0" smtClean="0"/>
              <a:t> of 50</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3933056"/>
            <a:ext cx="8545585" cy="2016224"/>
          </a:xfrm>
          <a:prstGeom prst="rect">
            <a:avLst/>
          </a:prstGeom>
        </p:spPr>
      </p:pic>
      <p:sp>
        <p:nvSpPr>
          <p:cNvPr id="6" name="TextBox 5"/>
          <p:cNvSpPr txBox="1"/>
          <p:nvPr/>
        </p:nvSpPr>
        <p:spPr>
          <a:xfrm>
            <a:off x="4788024" y="5949280"/>
            <a:ext cx="3888432" cy="369332"/>
          </a:xfrm>
          <a:prstGeom prst="rect">
            <a:avLst/>
          </a:prstGeom>
          <a:noFill/>
        </p:spPr>
        <p:txBody>
          <a:bodyPr wrap="square" rtlCol="0">
            <a:spAutoFit/>
          </a:bodyPr>
          <a:lstStyle/>
          <a:p>
            <a:pPr algn="r"/>
            <a:r>
              <a:rPr lang="en-GB" dirty="0" err="1" smtClean="0">
                <a:solidFill>
                  <a:schemeClr val="bg1">
                    <a:lumMod val="85000"/>
                  </a:schemeClr>
                </a:solidFill>
              </a:rPr>
              <a:t>Andoh</a:t>
            </a:r>
            <a:r>
              <a:rPr lang="en-GB" dirty="0" smtClean="0">
                <a:solidFill>
                  <a:schemeClr val="bg1">
                    <a:lumMod val="85000"/>
                  </a:schemeClr>
                </a:solidFill>
              </a:rPr>
              <a:t>, et al. (2008)</a:t>
            </a:r>
            <a:endParaRPr lang="en-GB" dirty="0">
              <a:solidFill>
                <a:schemeClr val="bg1">
                  <a:lumMod val="85000"/>
                </a:schemeClr>
              </a:solidFill>
            </a:endParaRPr>
          </a:p>
        </p:txBody>
      </p:sp>
    </p:spTree>
    <p:extLst>
      <p:ext uri="{BB962C8B-B14F-4D97-AF65-F5344CB8AC3E}">
        <p14:creationId xmlns:p14="http://schemas.microsoft.com/office/powerpoint/2010/main" val="4192660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27</a:t>
            </a:fld>
            <a:r>
              <a:rPr lang="en-GB" dirty="0" smtClean="0"/>
              <a:t> of 50</a:t>
            </a:r>
          </a:p>
        </p:txBody>
      </p:sp>
      <p:sp>
        <p:nvSpPr>
          <p:cNvPr id="5" name="Rectangle 2"/>
          <p:cNvSpPr>
            <a:spLocks noGrp="1" noChangeArrowheads="1"/>
          </p:cNvSpPr>
          <p:nvPr>
            <p:ph type="title"/>
          </p:nvPr>
        </p:nvSpPr>
        <p:spPr>
          <a:xfrm>
            <a:off x="457200" y="274638"/>
            <a:ext cx="8229600" cy="1143000"/>
          </a:xfrm>
        </p:spPr>
        <p:txBody>
          <a:bodyPr/>
          <a:lstStyle/>
          <a:p>
            <a:pPr eaLnBrk="1" hangingPunct="1"/>
            <a:r>
              <a:rPr lang="en-GB" altLang="en-US" dirty="0" smtClean="0"/>
              <a:t>Wernicke’s Area</a:t>
            </a:r>
            <a:endParaRPr lang="en-US" altLang="en-US" dirty="0" smtClean="0"/>
          </a:p>
        </p:txBody>
      </p:sp>
      <p:sp>
        <p:nvSpPr>
          <p:cNvPr id="6" name="Rectangle 3"/>
          <p:cNvSpPr>
            <a:spLocks noGrp="1" noChangeArrowheads="1"/>
          </p:cNvSpPr>
          <p:nvPr>
            <p:ph idx="1"/>
          </p:nvPr>
        </p:nvSpPr>
        <p:spPr>
          <a:xfrm>
            <a:off x="457200" y="1412875"/>
            <a:ext cx="8229600" cy="4713288"/>
          </a:xfrm>
        </p:spPr>
        <p:txBody>
          <a:bodyPr>
            <a:normAutofit/>
          </a:bodyPr>
          <a:lstStyle/>
          <a:p>
            <a:pPr eaLnBrk="1" hangingPunct="1"/>
            <a:r>
              <a:rPr kumimoji="1" lang="en-GB" altLang="ko-KR" sz="2800" dirty="0" smtClean="0">
                <a:ea typeface="Gulim" pitchFamily="34" charset="-127"/>
              </a:rPr>
              <a:t>Function</a:t>
            </a:r>
            <a:endParaRPr kumimoji="1" lang="en-US" altLang="ko-KR" sz="2800" dirty="0" smtClean="0">
              <a:ea typeface="Gulim" pitchFamily="34" charset="-127"/>
            </a:endParaRPr>
          </a:p>
          <a:p>
            <a:pPr lvl="1" eaLnBrk="1" hangingPunct="1"/>
            <a:r>
              <a:rPr kumimoji="1" lang="en-US" altLang="ko-KR" dirty="0" smtClean="0">
                <a:ea typeface="Gulim" pitchFamily="34" charset="-127"/>
              </a:rPr>
              <a:t>Sensory language area </a:t>
            </a:r>
          </a:p>
          <a:p>
            <a:pPr lvl="1" eaLnBrk="1" hangingPunct="1"/>
            <a:r>
              <a:rPr kumimoji="1" lang="en-US" altLang="ko-KR" dirty="0" smtClean="0">
                <a:ea typeface="Gulim" pitchFamily="34" charset="-127"/>
              </a:rPr>
              <a:t>Comprehension</a:t>
            </a:r>
          </a:p>
          <a:p>
            <a:pPr eaLnBrk="1" hangingPunct="1"/>
            <a:r>
              <a:rPr kumimoji="1" lang="en-US" altLang="ko-KR" sz="2800" dirty="0" smtClean="0">
                <a:ea typeface="Gulim" pitchFamily="34" charset="-127"/>
              </a:rPr>
              <a:t>Aphasia</a:t>
            </a:r>
          </a:p>
          <a:p>
            <a:pPr lvl="1" eaLnBrk="1" hangingPunct="1"/>
            <a:r>
              <a:rPr kumimoji="1" lang="en-US" altLang="ko-KR" dirty="0" smtClean="0">
                <a:ea typeface="Gulim" pitchFamily="34" charset="-127"/>
              </a:rPr>
              <a:t>Fluent / Receptive (cortical sensory) aphasia</a:t>
            </a:r>
          </a:p>
          <a:p>
            <a:pPr lvl="1" eaLnBrk="1" hangingPunct="1"/>
            <a:r>
              <a:rPr kumimoji="1" lang="en-US" altLang="ko-KR" dirty="0" smtClean="0">
                <a:ea typeface="Gulim" pitchFamily="34" charset="-127"/>
              </a:rPr>
              <a:t>defect in comprehension, good spontaneous speech</a:t>
            </a:r>
          </a:p>
          <a:p>
            <a:pPr lvl="2" eaLnBrk="1" hangingPunct="1"/>
            <a:r>
              <a:rPr kumimoji="1" lang="en-US" altLang="ko-KR" dirty="0" smtClean="0">
                <a:ea typeface="Gulim" pitchFamily="34" charset="-127"/>
              </a:rPr>
              <a:t>Anomic aphasia - word finding difficulty</a:t>
            </a:r>
          </a:p>
          <a:p>
            <a:pPr lvl="2" eaLnBrk="1" hangingPunct="1"/>
            <a:r>
              <a:rPr kumimoji="1" lang="en-US" altLang="ko-KR" dirty="0" smtClean="0">
                <a:ea typeface="Gulim" pitchFamily="34" charset="-127"/>
              </a:rPr>
              <a:t>Jargon aphasia - fluent, but unintelligible jargon </a:t>
            </a:r>
          </a:p>
          <a:p>
            <a:pPr eaLnBrk="1" hangingPunct="1"/>
            <a:endParaRPr lang="en-US" altLang="en-US" sz="2800" dirty="0" smtClean="0"/>
          </a:p>
        </p:txBody>
      </p:sp>
    </p:spTree>
    <p:extLst>
      <p:ext uri="{BB962C8B-B14F-4D97-AF65-F5344CB8AC3E}">
        <p14:creationId xmlns:p14="http://schemas.microsoft.com/office/powerpoint/2010/main" val="2934259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28</a:t>
            </a:fld>
            <a:r>
              <a:rPr lang="en-GB" dirty="0" smtClean="0"/>
              <a:t> of 50</a:t>
            </a:r>
          </a:p>
        </p:txBody>
      </p:sp>
      <p:sp>
        <p:nvSpPr>
          <p:cNvPr id="2" name="TextBox 1"/>
          <p:cNvSpPr txBox="1"/>
          <p:nvPr/>
        </p:nvSpPr>
        <p:spPr>
          <a:xfrm>
            <a:off x="468313" y="6381750"/>
            <a:ext cx="3743647" cy="369332"/>
          </a:xfrm>
          <a:prstGeom prst="rect">
            <a:avLst/>
          </a:prstGeom>
          <a:noFill/>
        </p:spPr>
        <p:txBody>
          <a:bodyPr wrap="square" rtlCol="0">
            <a:spAutoFit/>
          </a:bodyPr>
          <a:lstStyle/>
          <a:p>
            <a:r>
              <a:rPr lang="en-GB" dirty="0">
                <a:solidFill>
                  <a:schemeClr val="bg1">
                    <a:lumMod val="85000"/>
                  </a:schemeClr>
                </a:solidFill>
              </a:rPr>
              <a:t>http://youtu.be/aVhYN7NTIKU</a:t>
            </a:r>
          </a:p>
        </p:txBody>
      </p:sp>
    </p:spTree>
    <p:controls>
      <mc:AlternateContent xmlns:mc="http://schemas.openxmlformats.org/markup-compatibility/2006">
        <mc:Choice xmlns:v="urn:schemas-microsoft-com:vml" Requires="v">
          <p:control spid="8211" name="WebBrowser1" r:id="rId2" imgW="8229600" imgH="6048360"/>
        </mc:Choice>
        <mc:Fallback>
          <p:control name="WebBrowser1" r:id="rId2" imgW="8229600" imgH="6048360">
            <p:pic>
              <p:nvPicPr>
                <p:cNvPr id="0" name="WebBrowser1"/>
                <p:cNvPicPr preferRelativeResize="0">
                  <a:picLocks noChangeArrowheads="1" noChangeShapeType="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468313" y="333375"/>
                  <a:ext cx="8229600" cy="60483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1892228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WLG Model</a:t>
            </a:r>
            <a:endParaRPr lang="en-GB" dirty="0"/>
          </a:p>
        </p:txBody>
      </p:sp>
      <p:sp>
        <p:nvSpPr>
          <p:cNvPr id="3" name="Content Placeholder 2"/>
          <p:cNvSpPr>
            <a:spLocks noGrp="1"/>
          </p:cNvSpPr>
          <p:nvPr>
            <p:ph idx="1"/>
          </p:nvPr>
        </p:nvSpPr>
        <p:spPr>
          <a:xfrm>
            <a:off x="241176" y="1556792"/>
            <a:ext cx="4114800" cy="4709120"/>
          </a:xfrm>
        </p:spPr>
        <p:txBody>
          <a:bodyPr>
            <a:normAutofit fontScale="55000" lnSpcReduction="20000"/>
          </a:bodyPr>
          <a:lstStyle/>
          <a:p>
            <a:r>
              <a:rPr lang="en-GB" sz="4000" dirty="0" err="1" smtClean="0"/>
              <a:t>Broca’s</a:t>
            </a:r>
            <a:r>
              <a:rPr lang="en-GB" sz="4000" dirty="0" smtClean="0"/>
              <a:t> and Wernicke’s areas are connected via the </a:t>
            </a:r>
            <a:r>
              <a:rPr lang="en-GB" sz="4000" b="1" dirty="0" smtClean="0"/>
              <a:t>ARCUATE FASCICULUS</a:t>
            </a:r>
            <a:endParaRPr lang="en-GB" sz="4000" dirty="0" smtClean="0"/>
          </a:p>
          <a:p>
            <a:endParaRPr lang="en-GB" sz="4000" dirty="0" smtClean="0"/>
          </a:p>
          <a:p>
            <a:r>
              <a:rPr lang="en-GB" sz="4000" dirty="0" smtClean="0"/>
              <a:t>This view was dominant for more than a century and still carries weight today</a:t>
            </a:r>
          </a:p>
          <a:p>
            <a:endParaRPr lang="en-GB" sz="4000" dirty="0" smtClean="0"/>
          </a:p>
          <a:p>
            <a:r>
              <a:rPr lang="en-GB" sz="4000" dirty="0" smtClean="0"/>
              <a:t>It is known as the </a:t>
            </a:r>
            <a:br>
              <a:rPr lang="en-GB" sz="4000" dirty="0" smtClean="0"/>
            </a:br>
            <a:r>
              <a:rPr lang="en-GB" sz="4000" b="1" dirty="0" smtClean="0"/>
              <a:t>Wernicke-</a:t>
            </a:r>
            <a:r>
              <a:rPr lang="en-GB" sz="4000" b="1" dirty="0" err="1" smtClean="0"/>
              <a:t>Lichtheim</a:t>
            </a:r>
            <a:r>
              <a:rPr lang="en-GB" sz="4000" b="1" dirty="0" smtClean="0"/>
              <a:t>-</a:t>
            </a:r>
            <a:r>
              <a:rPr lang="en-GB" sz="4000" b="1" dirty="0" err="1" smtClean="0"/>
              <a:t>Gerschwind</a:t>
            </a:r>
            <a:r>
              <a:rPr lang="en-GB" sz="4000" b="1" dirty="0" smtClean="0"/>
              <a:t> Model</a:t>
            </a:r>
            <a:r>
              <a:rPr lang="en-GB" sz="4000" dirty="0" smtClean="0"/>
              <a:t> (WLG model), named after those that helped to develop it</a:t>
            </a:r>
          </a:p>
          <a:p>
            <a:endParaRPr lang="en-GB"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29</a:t>
            </a:fld>
            <a:r>
              <a:rPr lang="en-GB" dirty="0" smtClean="0"/>
              <a:t> of 50</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5976" y="1772947"/>
            <a:ext cx="4640312" cy="3312107"/>
          </a:xfrm>
          <a:prstGeom prst="rect">
            <a:avLst/>
          </a:prstGeom>
        </p:spPr>
      </p:pic>
      <p:sp>
        <p:nvSpPr>
          <p:cNvPr id="6" name="TextBox 5"/>
          <p:cNvSpPr txBox="1"/>
          <p:nvPr/>
        </p:nvSpPr>
        <p:spPr>
          <a:xfrm>
            <a:off x="6084168" y="5085054"/>
            <a:ext cx="2808312" cy="369332"/>
          </a:xfrm>
          <a:prstGeom prst="rect">
            <a:avLst/>
          </a:prstGeom>
          <a:noFill/>
        </p:spPr>
        <p:txBody>
          <a:bodyPr wrap="square" rtlCol="0">
            <a:spAutoFit/>
          </a:bodyPr>
          <a:lstStyle/>
          <a:p>
            <a:pPr algn="r"/>
            <a:r>
              <a:rPr lang="en-GB" dirty="0" err="1" smtClean="0">
                <a:solidFill>
                  <a:schemeClr val="bg1">
                    <a:lumMod val="85000"/>
                  </a:schemeClr>
                </a:solidFill>
              </a:rPr>
              <a:t>Hagoort</a:t>
            </a:r>
            <a:r>
              <a:rPr lang="en-GB" dirty="0" smtClean="0">
                <a:solidFill>
                  <a:schemeClr val="bg1">
                    <a:lumMod val="85000"/>
                  </a:schemeClr>
                </a:solidFill>
              </a:rPr>
              <a:t> (2014)</a:t>
            </a:r>
            <a:endParaRPr lang="en-GB" dirty="0">
              <a:solidFill>
                <a:schemeClr val="bg1">
                  <a:lumMod val="85000"/>
                </a:schemeClr>
              </a:solidFill>
            </a:endParaRPr>
          </a:p>
        </p:txBody>
      </p:sp>
    </p:spTree>
    <p:extLst>
      <p:ext uri="{BB962C8B-B14F-4D97-AF65-F5344CB8AC3E}">
        <p14:creationId xmlns:p14="http://schemas.microsoft.com/office/powerpoint/2010/main" val="1310743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Lecture Outline</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t>Anatomy &amp; Physiology of the Brain</a:t>
            </a:r>
          </a:p>
          <a:p>
            <a:pPr marL="514350" indent="-514350">
              <a:buFont typeface="+mj-lt"/>
              <a:buAutoNum type="arabicPeriod"/>
            </a:pPr>
            <a:r>
              <a:rPr lang="en-GB" dirty="0" smtClean="0"/>
              <a:t>The WLG Model</a:t>
            </a:r>
          </a:p>
          <a:p>
            <a:pPr marL="514350" indent="-514350">
              <a:buFont typeface="+mj-lt"/>
              <a:buAutoNum type="arabicPeriod"/>
            </a:pPr>
            <a:r>
              <a:rPr lang="en-GB" dirty="0" smtClean="0"/>
              <a:t>Measurement Tools</a:t>
            </a:r>
          </a:p>
          <a:p>
            <a:pPr marL="514350" indent="-514350">
              <a:buFont typeface="+mj-lt"/>
              <a:buAutoNum type="arabicPeriod"/>
            </a:pPr>
            <a:r>
              <a:rPr lang="en-GB" dirty="0" smtClean="0"/>
              <a:t>Modern Advances</a:t>
            </a:r>
          </a:p>
          <a:p>
            <a:pPr marL="914400" lvl="1" indent="-514350">
              <a:buFont typeface="+mj-lt"/>
              <a:buAutoNum type="alphaLcParenR"/>
            </a:pPr>
            <a:r>
              <a:rPr lang="en-GB" dirty="0" smtClean="0"/>
              <a:t>Classic Neuroimaging Studies</a:t>
            </a:r>
          </a:p>
          <a:p>
            <a:pPr marL="914400" lvl="1" indent="-514350">
              <a:buFont typeface="+mj-lt"/>
              <a:buAutoNum type="alphaLcParenR"/>
            </a:pPr>
            <a:r>
              <a:rPr lang="en-GB" dirty="0" smtClean="0"/>
              <a:t>Anatomical Contributions</a:t>
            </a:r>
          </a:p>
          <a:p>
            <a:pPr marL="914400" lvl="1" indent="-514350">
              <a:buFont typeface="+mj-lt"/>
              <a:buAutoNum type="alphaLcParenR"/>
            </a:pPr>
            <a:r>
              <a:rPr lang="en-GB" dirty="0" smtClean="0"/>
              <a:t>The Integration Problem</a:t>
            </a:r>
          </a:p>
          <a:p>
            <a:pPr marL="514350" indent="-514350">
              <a:buFont typeface="+mj-lt"/>
              <a:buAutoNum type="arabicPeriod"/>
            </a:pPr>
            <a:r>
              <a:rPr lang="en-GB" dirty="0" smtClean="0"/>
              <a:t>Conclusion</a:t>
            </a:r>
          </a:p>
          <a:p>
            <a:endParaRPr lang="en-GB"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3</a:t>
            </a:fld>
            <a:r>
              <a:rPr lang="en-GB" dirty="0" smtClean="0"/>
              <a:t> of </a:t>
            </a:r>
            <a:r>
              <a:rPr lang="en-GB" dirty="0"/>
              <a:t>5</a:t>
            </a:r>
            <a:r>
              <a:rPr lang="en-GB" dirty="0" smtClean="0"/>
              <a:t>0</a:t>
            </a:r>
          </a:p>
        </p:txBody>
      </p:sp>
    </p:spTree>
    <p:extLst>
      <p:ext uri="{BB962C8B-B14F-4D97-AF65-F5344CB8AC3E}">
        <p14:creationId xmlns:p14="http://schemas.microsoft.com/office/powerpoint/2010/main" val="3018070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noAutofit/>
          </a:bodyPr>
          <a:lstStyle/>
          <a:p>
            <a:r>
              <a:rPr lang="en-GB" sz="2000" dirty="0" err="1" smtClean="0"/>
              <a:t>Broca’s</a:t>
            </a:r>
            <a:r>
              <a:rPr lang="en-GB" sz="2000" dirty="0" smtClean="0"/>
              <a:t> area </a:t>
            </a:r>
          </a:p>
          <a:p>
            <a:pPr lvl="1"/>
            <a:r>
              <a:rPr lang="en-GB" sz="1800" dirty="0" smtClean="0"/>
              <a:t>Inferior frontal </a:t>
            </a:r>
            <a:r>
              <a:rPr lang="en-GB" sz="1800" dirty="0" err="1" smtClean="0"/>
              <a:t>gyrus</a:t>
            </a:r>
            <a:r>
              <a:rPr lang="en-GB" sz="1800" dirty="0" smtClean="0"/>
              <a:t> (frontal lobe)</a:t>
            </a:r>
          </a:p>
          <a:p>
            <a:pPr lvl="1"/>
            <a:r>
              <a:rPr lang="en-GB" sz="1800" dirty="0" smtClean="0"/>
              <a:t>Good comprehension but impaired speech</a:t>
            </a:r>
          </a:p>
          <a:p>
            <a:pPr lvl="1"/>
            <a:r>
              <a:rPr lang="en-GB" sz="1800" dirty="0" smtClean="0"/>
              <a:t>Seat of language production(?)</a:t>
            </a:r>
          </a:p>
          <a:p>
            <a:pPr marL="457200" lvl="1" indent="0">
              <a:buNone/>
            </a:pPr>
            <a:endParaRPr lang="en-GB" sz="1800" dirty="0" smtClean="0"/>
          </a:p>
          <a:p>
            <a:r>
              <a:rPr lang="en-GB" sz="2000" dirty="0" smtClean="0"/>
              <a:t>Wernicke’s area </a:t>
            </a:r>
          </a:p>
          <a:p>
            <a:pPr lvl="1"/>
            <a:r>
              <a:rPr lang="en-GB" sz="1800" dirty="0" err="1" smtClean="0"/>
              <a:t>Supramaringal</a:t>
            </a:r>
            <a:r>
              <a:rPr lang="en-GB" sz="1800" dirty="0" smtClean="0"/>
              <a:t>/angular </a:t>
            </a:r>
            <a:r>
              <a:rPr lang="en-GB" sz="1800" dirty="0" err="1" smtClean="0"/>
              <a:t>gyrus</a:t>
            </a:r>
            <a:r>
              <a:rPr lang="en-GB" sz="1800" dirty="0" smtClean="0"/>
              <a:t> (temporal/parietal lobe)</a:t>
            </a:r>
          </a:p>
          <a:p>
            <a:pPr lvl="1"/>
            <a:r>
              <a:rPr lang="en-GB" sz="1800" dirty="0" smtClean="0"/>
              <a:t>Good production but defect in comprehension</a:t>
            </a:r>
          </a:p>
          <a:p>
            <a:pPr lvl="1"/>
            <a:r>
              <a:rPr lang="en-GB" sz="1800" dirty="0" smtClean="0"/>
              <a:t>Seat of language comprehension(?)</a:t>
            </a:r>
          </a:p>
          <a:p>
            <a:pPr marL="457200" lvl="1" indent="0">
              <a:buNone/>
            </a:pPr>
            <a:endParaRPr lang="en-GB" sz="1800" dirty="0" smtClean="0"/>
          </a:p>
          <a:p>
            <a:r>
              <a:rPr lang="en-GB" sz="2000" dirty="0" smtClean="0"/>
              <a:t>Both localised to left hemisphere</a:t>
            </a:r>
          </a:p>
          <a:p>
            <a:endParaRPr lang="en-GB" sz="2000" dirty="0"/>
          </a:p>
          <a:p>
            <a:r>
              <a:rPr lang="en-GB" sz="2000" dirty="0"/>
              <a:t>They</a:t>
            </a:r>
            <a:r>
              <a:rPr lang="en-GB" sz="2000" b="1" dirty="0"/>
              <a:t> </a:t>
            </a:r>
            <a:r>
              <a:rPr lang="en-GB" sz="2000" dirty="0"/>
              <a:t>operate together as part of a larger </a:t>
            </a:r>
            <a:r>
              <a:rPr lang="en-GB" sz="2000" dirty="0" smtClean="0"/>
              <a:t>network</a:t>
            </a:r>
            <a:endParaRPr lang="en-GB" sz="2000" b="1"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30</a:t>
            </a:fld>
            <a:r>
              <a:rPr lang="en-GB" dirty="0" smtClean="0"/>
              <a:t> of 50</a:t>
            </a:r>
          </a:p>
        </p:txBody>
      </p:sp>
    </p:spTree>
    <p:extLst>
      <p:ext uri="{BB962C8B-B14F-4D97-AF65-F5344CB8AC3E}">
        <p14:creationId xmlns:p14="http://schemas.microsoft.com/office/powerpoint/2010/main" val="2120384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31</a:t>
            </a:fld>
            <a:r>
              <a:rPr lang="en-GB" dirty="0" smtClean="0"/>
              <a:t> of 50</a:t>
            </a:r>
          </a:p>
        </p:txBody>
      </p:sp>
      <p:sp>
        <p:nvSpPr>
          <p:cNvPr id="5" name="Title 5"/>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accent2"/>
                </a:solidFill>
                <a:latin typeface="+mj-lt"/>
                <a:ea typeface="+mj-ea"/>
                <a:cs typeface="+mj-cs"/>
              </a:defRPr>
            </a:lvl1pPr>
          </a:lstStyle>
          <a:p>
            <a:r>
              <a:rPr lang="en-GB" smtClean="0"/>
              <a:t>Measurement Tools</a:t>
            </a:r>
            <a:endParaRPr lang="en-GB" dirty="0"/>
          </a:p>
        </p:txBody>
      </p:sp>
    </p:spTree>
    <p:extLst>
      <p:ext uri="{BB962C8B-B14F-4D97-AF65-F5344CB8AC3E}">
        <p14:creationId xmlns:p14="http://schemas.microsoft.com/office/powerpoint/2010/main" val="3866548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32</a:t>
            </a:fld>
            <a:r>
              <a:rPr lang="en-GB" dirty="0" smtClean="0"/>
              <a:t> of 50</a:t>
            </a:r>
          </a:p>
        </p:txBody>
      </p:sp>
      <p:sp>
        <p:nvSpPr>
          <p:cNvPr id="5" name="Title 1"/>
          <p:cNvSpPr>
            <a:spLocks noGrp="1"/>
          </p:cNvSpPr>
          <p:nvPr>
            <p:ph type="title"/>
          </p:nvPr>
        </p:nvSpPr>
        <p:spPr>
          <a:xfrm>
            <a:off x="457200" y="274638"/>
            <a:ext cx="8229600" cy="1143000"/>
          </a:xfrm>
        </p:spPr>
        <p:txBody>
          <a:bodyPr/>
          <a:lstStyle/>
          <a:p>
            <a:r>
              <a:rPr lang="en-GB" dirty="0" smtClean="0"/>
              <a:t>We’ve come a long way…</a:t>
            </a:r>
            <a:endParaRPr lang="en-GB" dirty="0"/>
          </a:p>
        </p:txBody>
      </p:sp>
      <p:sp>
        <p:nvSpPr>
          <p:cNvPr id="6" name="Text Placeholder 2"/>
          <p:cNvSpPr txBox="1">
            <a:spLocks/>
          </p:cNvSpPr>
          <p:nvPr/>
        </p:nvSpPr>
        <p:spPr>
          <a:xfrm>
            <a:off x="457200" y="1600200"/>
            <a:ext cx="4038600"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smtClean="0"/>
              <a:t>Traditional methods for interpreting brain function mainly involved </a:t>
            </a:r>
            <a:r>
              <a:rPr lang="en-GB" sz="2400" b="1" dirty="0" smtClean="0"/>
              <a:t>LESION STUDIES</a:t>
            </a:r>
          </a:p>
          <a:p>
            <a:r>
              <a:rPr lang="en-GB" sz="2400" dirty="0" smtClean="0"/>
              <a:t>Not always possible to assess brain function </a:t>
            </a:r>
            <a:r>
              <a:rPr lang="en-GB" sz="2400" b="1" dirty="0" smtClean="0"/>
              <a:t>IN-VIVO</a:t>
            </a:r>
          </a:p>
          <a:p>
            <a:r>
              <a:rPr lang="en-GB" sz="2400" dirty="0" smtClean="0"/>
              <a:t>Cannot be restricted to </a:t>
            </a:r>
            <a:r>
              <a:rPr lang="en-GB" sz="2400" b="1" dirty="0" smtClean="0"/>
              <a:t>REGIONS OF INTEREST</a:t>
            </a:r>
          </a:p>
          <a:p>
            <a:pPr marL="0" indent="0">
              <a:buFont typeface="Arial" pitchFamily="34" charset="0"/>
              <a:buNone/>
            </a:pPr>
            <a:endParaRPr lang="en-GB" sz="2400" dirty="0" smtClean="0"/>
          </a:p>
          <a:p>
            <a:pPr marL="0" indent="0">
              <a:buFont typeface="Arial" pitchFamily="34" charset="0"/>
              <a:buNone/>
            </a:pPr>
            <a:r>
              <a:rPr lang="en-GB" sz="2400" dirty="0" smtClean="0"/>
              <a:t>Modern methods are somewhat more elegant…</a:t>
            </a:r>
          </a:p>
        </p:txBody>
      </p:sp>
      <p:pic>
        <p:nvPicPr>
          <p:cNvPr id="7" name="Content Placeholder 5"/>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4648200" y="2376977"/>
            <a:ext cx="4038600" cy="2972409"/>
          </a:xfrm>
          <a:prstGeom prst="rect">
            <a:avLst/>
          </a:prstGeom>
        </p:spPr>
      </p:pic>
      <p:sp>
        <p:nvSpPr>
          <p:cNvPr id="8" name="TextBox 7"/>
          <p:cNvSpPr txBox="1"/>
          <p:nvPr/>
        </p:nvSpPr>
        <p:spPr>
          <a:xfrm>
            <a:off x="6300192" y="5373216"/>
            <a:ext cx="2376264" cy="369332"/>
          </a:xfrm>
          <a:prstGeom prst="rect">
            <a:avLst/>
          </a:prstGeom>
          <a:noFill/>
        </p:spPr>
        <p:txBody>
          <a:bodyPr wrap="square" rtlCol="0">
            <a:spAutoFit/>
          </a:bodyPr>
          <a:lstStyle/>
          <a:p>
            <a:pPr algn="r"/>
            <a:r>
              <a:rPr lang="en-GB" dirty="0" smtClean="0">
                <a:solidFill>
                  <a:schemeClr val="bg1">
                    <a:lumMod val="85000"/>
                  </a:schemeClr>
                </a:solidFill>
              </a:rPr>
              <a:t>Web Source [3]</a:t>
            </a:r>
            <a:endParaRPr lang="en-GB" dirty="0">
              <a:solidFill>
                <a:schemeClr val="bg1">
                  <a:lumMod val="85000"/>
                </a:schemeClr>
              </a:solidFill>
            </a:endParaRPr>
          </a:p>
        </p:txBody>
      </p:sp>
    </p:spTree>
    <p:extLst>
      <p:ext uri="{BB962C8B-B14F-4D97-AF65-F5344CB8AC3E}">
        <p14:creationId xmlns:p14="http://schemas.microsoft.com/office/powerpoint/2010/main" val="551487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33</a:t>
            </a:fld>
            <a:r>
              <a:rPr lang="en-GB" dirty="0" smtClean="0"/>
              <a:t> of 50</a:t>
            </a:r>
          </a:p>
        </p:txBody>
      </p:sp>
      <p:sp>
        <p:nvSpPr>
          <p:cNvPr id="5" name="Title 1"/>
          <p:cNvSpPr>
            <a:spLocks noGrp="1"/>
          </p:cNvSpPr>
          <p:nvPr>
            <p:ph type="title"/>
          </p:nvPr>
        </p:nvSpPr>
        <p:spPr>
          <a:xfrm>
            <a:off x="457200" y="274638"/>
            <a:ext cx="8229600" cy="1143000"/>
          </a:xfrm>
        </p:spPr>
        <p:txBody>
          <a:bodyPr/>
          <a:lstStyle/>
          <a:p>
            <a:r>
              <a:rPr lang="en-GB" dirty="0" smtClean="0"/>
              <a:t>Neuroimaging Techniques</a:t>
            </a:r>
            <a:endParaRPr lang="en-GB" dirty="0"/>
          </a:p>
        </p:txBody>
      </p:sp>
      <p:sp>
        <p:nvSpPr>
          <p:cNvPr id="6" name="Text Placeholder 2"/>
          <p:cNvSpPr txBox="1">
            <a:spLocks/>
          </p:cNvSpPr>
          <p:nvPr/>
        </p:nvSpPr>
        <p:spPr>
          <a:xfrm>
            <a:off x="323528" y="6381328"/>
            <a:ext cx="4038600" cy="392907"/>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smtClean="0"/>
              <a:t>Mehta &amp; Parasuraman (2013)</a:t>
            </a:r>
            <a:endParaRPr lang="en-GB" sz="2000" dirty="0"/>
          </a:p>
        </p:txBody>
      </p:sp>
      <p:pic>
        <p:nvPicPr>
          <p:cNvPr id="7" name="Content Placeholder 5"/>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1006386" y="1556792"/>
            <a:ext cx="7131229" cy="47248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0439" y="1347418"/>
            <a:ext cx="3630895" cy="546674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0661"/>
          <a:stretch/>
        </p:blipFill>
        <p:spPr>
          <a:xfrm>
            <a:off x="2605414" y="1391259"/>
            <a:ext cx="5635920" cy="5422900"/>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5952" t="3178" r="5336"/>
          <a:stretch/>
        </p:blipFill>
        <p:spPr>
          <a:xfrm>
            <a:off x="1816274" y="2029216"/>
            <a:ext cx="6150279" cy="342336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1134" y="1391259"/>
            <a:ext cx="6660558" cy="4994120"/>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3305" y="1328187"/>
            <a:ext cx="5205904" cy="4477077"/>
          </a:xfrm>
          <a:prstGeom prst="rect">
            <a:avLst/>
          </a:prstGeom>
        </p:spPr>
      </p:pic>
      <p:sp>
        <p:nvSpPr>
          <p:cNvPr id="13" name="Oval 12"/>
          <p:cNvSpPr/>
          <p:nvPr/>
        </p:nvSpPr>
        <p:spPr>
          <a:xfrm>
            <a:off x="1536415" y="3356992"/>
            <a:ext cx="1739441" cy="2232248"/>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2253613" y="1391259"/>
            <a:ext cx="2534411" cy="172819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5508104" y="2420888"/>
            <a:ext cx="2713588" cy="280831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3672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16667E-6 2.92322E-6 L -0.24982 -0.27313 " pathEditMode="relative" rAng="0" ptsTypes="AA">
                                      <p:cBhvr>
                                        <p:cTn id="11" dur="1000" fill="hold"/>
                                        <p:tgtEl>
                                          <p:spTgt spid="8"/>
                                        </p:tgtEl>
                                        <p:attrNameLst>
                                          <p:attrName>ppt_x</p:attrName>
                                          <p:attrName>ppt_y</p:attrName>
                                        </p:attrNameLst>
                                      </p:cBhvr>
                                      <p:rCtr x="-12500" y="-13668"/>
                                    </p:animMotion>
                                  </p:childTnLst>
                                </p:cTn>
                              </p:par>
                              <p:par>
                                <p:cTn id="12" presetID="6" presetClass="emph" presetSubtype="0" fill="hold" nodeType="withEffect">
                                  <p:stCondLst>
                                    <p:cond delay="0"/>
                                  </p:stCondLst>
                                  <p:childTnLst>
                                    <p:animScale>
                                      <p:cBhvr>
                                        <p:cTn id="13" dur="1000" fill="hold"/>
                                        <p:tgtEl>
                                          <p:spTgt spid="8"/>
                                        </p:tgtEl>
                                      </p:cBhvr>
                                      <p:by x="25000" y="2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26000" decel="74000" fill="hold" nodeType="clickEffect">
                                  <p:stCondLst>
                                    <p:cond delay="0"/>
                                  </p:stCondLst>
                                  <p:childTnLst>
                                    <p:animMotion origin="layout" path="M 4.44444E-6 -4.81961E-6 L -0.33716 0.08025 " pathEditMode="relative" rAng="0" ptsTypes="AA">
                                      <p:cBhvr>
                                        <p:cTn id="22" dur="1000" fill="hold"/>
                                        <p:tgtEl>
                                          <p:spTgt spid="9"/>
                                        </p:tgtEl>
                                        <p:attrNameLst>
                                          <p:attrName>ppt_x</p:attrName>
                                          <p:attrName>ppt_y</p:attrName>
                                        </p:attrNameLst>
                                      </p:cBhvr>
                                      <p:rCtr x="-16858" y="4001"/>
                                    </p:animMotion>
                                  </p:childTnLst>
                                </p:cTn>
                              </p:par>
                              <p:par>
                                <p:cTn id="23" presetID="6" presetClass="emph" presetSubtype="0" fill="hold" nodeType="withEffect">
                                  <p:stCondLst>
                                    <p:cond delay="0"/>
                                  </p:stCondLst>
                                  <p:childTnLst>
                                    <p:animScale>
                                      <p:cBhvr>
                                        <p:cTn id="24" dur="1000" fill="hold"/>
                                        <p:tgtEl>
                                          <p:spTgt spid="9"/>
                                        </p:tgtEl>
                                      </p:cBhvr>
                                      <p:by x="25000" y="25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0.02813 0.07008 L -0.00104 -0.02683 " pathEditMode="relative" rAng="0" ptsTypes="AA">
                                      <p:cBhvr>
                                        <p:cTn id="33" dur="1000" fill="hold"/>
                                        <p:tgtEl>
                                          <p:spTgt spid="10"/>
                                        </p:tgtEl>
                                        <p:attrNameLst>
                                          <p:attrName>ppt_x</p:attrName>
                                          <p:attrName>ppt_y</p:attrName>
                                        </p:attrNameLst>
                                      </p:cBhvr>
                                      <p:rCtr x="-1458" y="-4857"/>
                                    </p:animMotion>
                                  </p:childTnLst>
                                </p:cTn>
                              </p:par>
                              <p:par>
                                <p:cTn id="34" presetID="6" presetClass="emph" presetSubtype="0" fill="hold" nodeType="withEffect">
                                  <p:stCondLst>
                                    <p:cond delay="0"/>
                                  </p:stCondLst>
                                  <p:childTnLst>
                                    <p:animScale>
                                      <p:cBhvr>
                                        <p:cTn id="35" dur="1000" fill="hold"/>
                                        <p:tgtEl>
                                          <p:spTgt spid="10"/>
                                        </p:tgtEl>
                                      </p:cBhvr>
                                      <p:by x="25000" y="25000"/>
                                    </p:animScale>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0.00104 -0.04834 L 0.23975 -0.08372 " pathEditMode="relative" rAng="0" ptsTypes="AA">
                                      <p:cBhvr>
                                        <p:cTn id="44" dur="1000" fill="hold"/>
                                        <p:tgtEl>
                                          <p:spTgt spid="11"/>
                                        </p:tgtEl>
                                        <p:attrNameLst>
                                          <p:attrName>ppt_x</p:attrName>
                                          <p:attrName>ppt_y</p:attrName>
                                        </p:attrNameLst>
                                      </p:cBhvr>
                                      <p:rCtr x="12031" y="-1781"/>
                                    </p:animMotion>
                                  </p:childTnLst>
                                </p:cTn>
                              </p:par>
                              <p:par>
                                <p:cTn id="45" presetID="6" presetClass="emph" presetSubtype="0" fill="hold" nodeType="withEffect">
                                  <p:stCondLst>
                                    <p:cond delay="0"/>
                                  </p:stCondLst>
                                  <p:childTnLst>
                                    <p:animScale>
                                      <p:cBhvr>
                                        <p:cTn id="46" dur="1000" fill="hold"/>
                                        <p:tgtEl>
                                          <p:spTgt spid="11"/>
                                        </p:tgtEl>
                                      </p:cBhvr>
                                      <p:by x="25000" y="25000"/>
                                    </p:animScale>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1.11111E-6 2.27567E-6 L -0.2066 0.26318 " pathEditMode="relative" rAng="0" ptsTypes="AA">
                                      <p:cBhvr>
                                        <p:cTn id="55" dur="1000" fill="hold"/>
                                        <p:tgtEl>
                                          <p:spTgt spid="12"/>
                                        </p:tgtEl>
                                        <p:attrNameLst>
                                          <p:attrName>ppt_x</p:attrName>
                                          <p:attrName>ppt_y</p:attrName>
                                        </p:attrNameLst>
                                      </p:cBhvr>
                                      <p:rCtr x="-10330" y="13159"/>
                                    </p:animMotion>
                                  </p:childTnLst>
                                </p:cTn>
                              </p:par>
                              <p:par>
                                <p:cTn id="56" presetID="6" presetClass="emph" presetSubtype="0" fill="hold" nodeType="withEffect">
                                  <p:stCondLst>
                                    <p:cond delay="0"/>
                                  </p:stCondLst>
                                  <p:childTnLst>
                                    <p:animScale>
                                      <p:cBhvr>
                                        <p:cTn id="57" dur="1000" fill="hold"/>
                                        <p:tgtEl>
                                          <p:spTgt spid="12"/>
                                        </p:tgtEl>
                                      </p:cBhvr>
                                      <p:by x="25000" y="25000"/>
                                    </p:animScale>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34</a:t>
            </a:fld>
            <a:r>
              <a:rPr lang="en-GB" dirty="0" smtClean="0"/>
              <a:t> of 50</a:t>
            </a:r>
          </a:p>
        </p:txBody>
      </p:sp>
      <p:sp>
        <p:nvSpPr>
          <p:cNvPr id="5" name="Title 1"/>
          <p:cNvSpPr>
            <a:spLocks noGrp="1"/>
          </p:cNvSpPr>
          <p:nvPr>
            <p:ph type="title"/>
          </p:nvPr>
        </p:nvSpPr>
        <p:spPr>
          <a:xfrm>
            <a:off x="457200" y="274638"/>
            <a:ext cx="8229600" cy="1143000"/>
          </a:xfrm>
        </p:spPr>
        <p:txBody>
          <a:bodyPr/>
          <a:lstStyle/>
          <a:p>
            <a:r>
              <a:rPr lang="en-GB" dirty="0" smtClean="0"/>
              <a:t>Neuroimaging Techniques</a:t>
            </a:r>
            <a:endParaRPr lang="en-GB" dirty="0"/>
          </a:p>
        </p:txBody>
      </p:sp>
      <p:sp>
        <p:nvSpPr>
          <p:cNvPr id="6" name="Text Placeholder 2"/>
          <p:cNvSpPr txBox="1">
            <a:spLocks/>
          </p:cNvSpPr>
          <p:nvPr/>
        </p:nvSpPr>
        <p:spPr>
          <a:xfrm>
            <a:off x="323528" y="6381328"/>
            <a:ext cx="4038600" cy="392907"/>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smtClean="0"/>
              <a:t>Mehta &amp; Parasuraman (2013)</a:t>
            </a:r>
            <a:endParaRPr lang="en-GB" sz="2000" dirty="0"/>
          </a:p>
        </p:txBody>
      </p:sp>
      <p:pic>
        <p:nvPicPr>
          <p:cNvPr id="7" name="Content Placeholder 5"/>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1006386" y="1556792"/>
            <a:ext cx="7131229" cy="4724839"/>
          </a:xfrm>
          <a:prstGeom prst="rect">
            <a:avLst/>
          </a:prstGeom>
        </p:spPr>
      </p:pic>
      <p:sp>
        <p:nvSpPr>
          <p:cNvPr id="8" name="Oval 7"/>
          <p:cNvSpPr/>
          <p:nvPr/>
        </p:nvSpPr>
        <p:spPr>
          <a:xfrm>
            <a:off x="1536415" y="3356992"/>
            <a:ext cx="1739441" cy="2232248"/>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2253613" y="1391259"/>
            <a:ext cx="2534411" cy="172819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508104" y="2420888"/>
            <a:ext cx="2713588" cy="280831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2414" y="1655449"/>
            <a:ext cx="4499172" cy="3536219"/>
          </a:xfrm>
          <a:prstGeom prst="rect">
            <a:avLst/>
          </a:prstGeom>
        </p:spPr>
      </p:pic>
      <p:sp>
        <p:nvSpPr>
          <p:cNvPr id="12" name="TextBox 11"/>
          <p:cNvSpPr txBox="1"/>
          <p:nvPr/>
        </p:nvSpPr>
        <p:spPr>
          <a:xfrm>
            <a:off x="6853540" y="4149950"/>
            <a:ext cx="1368152" cy="646331"/>
          </a:xfrm>
          <a:prstGeom prst="rect">
            <a:avLst/>
          </a:prstGeom>
          <a:noFill/>
        </p:spPr>
        <p:txBody>
          <a:bodyPr wrap="square" rtlCol="0">
            <a:spAutoFit/>
          </a:bodyPr>
          <a:lstStyle/>
          <a:p>
            <a:r>
              <a:rPr lang="en-GB" b="1" dirty="0" err="1" smtClean="0"/>
              <a:t>Friederici</a:t>
            </a:r>
            <a:endParaRPr lang="en-GB" b="1" dirty="0" smtClean="0"/>
          </a:p>
          <a:p>
            <a:r>
              <a:rPr lang="en-GB" b="1" dirty="0" smtClean="0"/>
              <a:t>(2012</a:t>
            </a:r>
            <a:r>
              <a:rPr lang="en-GB" dirty="0" smtClean="0"/>
              <a:t> )</a:t>
            </a:r>
            <a:endParaRPr lang="en-GB"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434" y="591204"/>
            <a:ext cx="6400800" cy="566470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641" y="2255355"/>
            <a:ext cx="7974718" cy="2811071"/>
          </a:xfrm>
          <a:prstGeom prst="rect">
            <a:avLst/>
          </a:prstGeom>
        </p:spPr>
      </p:pic>
      <p:sp>
        <p:nvSpPr>
          <p:cNvPr id="15" name="TextBox 14"/>
          <p:cNvSpPr txBox="1"/>
          <p:nvPr/>
        </p:nvSpPr>
        <p:spPr>
          <a:xfrm>
            <a:off x="4211960" y="1620994"/>
            <a:ext cx="1872208" cy="646331"/>
          </a:xfrm>
          <a:prstGeom prst="rect">
            <a:avLst/>
          </a:prstGeom>
          <a:noFill/>
        </p:spPr>
        <p:txBody>
          <a:bodyPr wrap="square" rtlCol="0">
            <a:spAutoFit/>
          </a:bodyPr>
          <a:lstStyle/>
          <a:p>
            <a:r>
              <a:rPr lang="en-GB" dirty="0" err="1" smtClean="0"/>
              <a:t>Tsiga</a:t>
            </a:r>
            <a:r>
              <a:rPr lang="en-GB" dirty="0" smtClean="0"/>
              <a:t>, et al. (2014)</a:t>
            </a:r>
            <a:endParaRPr lang="en-GB" dirty="0"/>
          </a:p>
        </p:txBody>
      </p:sp>
      <p:sp>
        <p:nvSpPr>
          <p:cNvPr id="16" name="TextBox 15"/>
          <p:cNvSpPr txBox="1"/>
          <p:nvPr/>
        </p:nvSpPr>
        <p:spPr>
          <a:xfrm>
            <a:off x="2626996" y="5191668"/>
            <a:ext cx="1958347" cy="646331"/>
          </a:xfrm>
          <a:prstGeom prst="rect">
            <a:avLst/>
          </a:prstGeom>
          <a:noFill/>
        </p:spPr>
        <p:txBody>
          <a:bodyPr wrap="square" rtlCol="0">
            <a:spAutoFit/>
          </a:bodyPr>
          <a:lstStyle/>
          <a:p>
            <a:r>
              <a:rPr lang="en-GB" dirty="0" smtClean="0"/>
              <a:t>Kim, et al. (2014)</a:t>
            </a:r>
            <a:endParaRPr lang="en-GB" dirty="0"/>
          </a:p>
        </p:txBody>
      </p:sp>
    </p:spTree>
    <p:extLst>
      <p:ext uri="{BB962C8B-B14F-4D97-AF65-F5344CB8AC3E}">
        <p14:creationId xmlns:p14="http://schemas.microsoft.com/office/powerpoint/2010/main" val="3509374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2.39593E-6 L 0.28351 0.01133 " pathEditMode="relative" rAng="0" ptsTypes="AA">
                                      <p:cBhvr>
                                        <p:cTn id="11" dur="1000" fill="hold"/>
                                        <p:tgtEl>
                                          <p:spTgt spid="11"/>
                                        </p:tgtEl>
                                        <p:attrNameLst>
                                          <p:attrName>ppt_x</p:attrName>
                                          <p:attrName>ppt_y</p:attrName>
                                        </p:attrNameLst>
                                      </p:cBhvr>
                                      <p:rCtr x="14167" y="555"/>
                                    </p:animMotion>
                                  </p:childTnLst>
                                </p:cTn>
                              </p:par>
                              <p:par>
                                <p:cTn id="12" presetID="6" presetClass="emph" presetSubtype="0" fill="hold" nodeType="withEffect">
                                  <p:stCondLst>
                                    <p:cond delay="0"/>
                                  </p:stCondLst>
                                  <p:childTnLst>
                                    <p:animScale>
                                      <p:cBhvr>
                                        <p:cTn id="13" dur="1000" fill="hold"/>
                                        <p:tgtEl>
                                          <p:spTgt spid="11"/>
                                        </p:tgtEl>
                                      </p:cBhvr>
                                      <p:by x="33000" y="33000"/>
                                    </p:animScale>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mph" presetSubtype="0" fill="hold" nodeType="clickEffect">
                                  <p:stCondLst>
                                    <p:cond delay="0"/>
                                  </p:stCondLst>
                                  <p:childTnLst>
                                    <p:animScale>
                                      <p:cBhvr>
                                        <p:cTn id="25" dur="1000" fill="hold"/>
                                        <p:tgtEl>
                                          <p:spTgt spid="13"/>
                                        </p:tgtEl>
                                      </p:cBhvr>
                                      <p:by x="25000" y="25000"/>
                                    </p:animScale>
                                  </p:childTnLst>
                                </p:cTn>
                              </p:par>
                              <p:par>
                                <p:cTn id="26" presetID="42" presetClass="path" presetSubtype="0" accel="50000" decel="50000" fill="hold" nodeType="withEffect">
                                  <p:stCondLst>
                                    <p:cond delay="0"/>
                                  </p:stCondLst>
                                  <p:childTnLst>
                                    <p:animMotion origin="layout" path="M 5.55556E-7 -2.39593E-6 L -0.21649 0.16883 " pathEditMode="relative" rAng="0" ptsTypes="AA">
                                      <p:cBhvr>
                                        <p:cTn id="27" dur="1000" fill="hold"/>
                                        <p:tgtEl>
                                          <p:spTgt spid="13"/>
                                        </p:tgtEl>
                                        <p:attrNameLst>
                                          <p:attrName>ppt_x</p:attrName>
                                          <p:attrName>ppt_y</p:attrName>
                                        </p:attrNameLst>
                                      </p:cBhvr>
                                      <p:rCtr x="-10833" y="8441"/>
                                    </p:animMotion>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mph" presetSubtype="0" fill="hold" nodeType="clickEffect">
                                  <p:stCondLst>
                                    <p:cond delay="0"/>
                                  </p:stCondLst>
                                  <p:childTnLst>
                                    <p:animScale>
                                      <p:cBhvr>
                                        <p:cTn id="39" dur="1000" fill="hold"/>
                                        <p:tgtEl>
                                          <p:spTgt spid="14"/>
                                        </p:tgtEl>
                                      </p:cBhvr>
                                      <p:by x="25000" y="25000"/>
                                    </p:animScale>
                                  </p:childTnLst>
                                </p:cTn>
                              </p:par>
                              <p:par>
                                <p:cTn id="40" presetID="42" presetClass="path" presetSubtype="0" accel="50000" decel="50000" fill="hold" nodeType="withEffect">
                                  <p:stCondLst>
                                    <p:cond delay="0"/>
                                  </p:stCondLst>
                                  <p:childTnLst>
                                    <p:animMotion origin="layout" path="M 0 -2.49769E-6 L -0.14965 -0.24352 " pathEditMode="relative" rAng="0" ptsTypes="AA">
                                      <p:cBhvr>
                                        <p:cTn id="41" dur="1000" fill="hold"/>
                                        <p:tgtEl>
                                          <p:spTgt spid="14"/>
                                        </p:tgtEl>
                                        <p:attrNameLst>
                                          <p:attrName>ppt_x</p:attrName>
                                          <p:attrName>ppt_y</p:attrName>
                                        </p:attrNameLst>
                                      </p:cBhvr>
                                      <p:rCtr x="-7483" y="-12188"/>
                                    </p:animMotion>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35</a:t>
            </a:fld>
            <a:r>
              <a:rPr lang="en-GB" dirty="0" smtClean="0"/>
              <a:t> of 50</a:t>
            </a:r>
          </a:p>
        </p:txBody>
      </p:sp>
      <p:sp>
        <p:nvSpPr>
          <p:cNvPr id="5" name="Title 1"/>
          <p:cNvSpPr>
            <a:spLocks noGrp="1"/>
          </p:cNvSpPr>
          <p:nvPr>
            <p:ph type="title"/>
          </p:nvPr>
        </p:nvSpPr>
        <p:spPr>
          <a:xfrm>
            <a:off x="457200" y="274638"/>
            <a:ext cx="8229600" cy="1143000"/>
          </a:xfrm>
        </p:spPr>
        <p:txBody>
          <a:bodyPr>
            <a:normAutofit fontScale="90000"/>
          </a:bodyPr>
          <a:lstStyle/>
          <a:p>
            <a:r>
              <a:rPr lang="en-GB" dirty="0" smtClean="0"/>
              <a:t>Diffusion Tensor Imaging / </a:t>
            </a:r>
            <a:r>
              <a:rPr lang="en-GB" dirty="0" err="1" smtClean="0"/>
              <a:t>Tractography</a:t>
            </a:r>
            <a:endParaRPr lang="en-GB" dirty="0"/>
          </a:p>
        </p:txBody>
      </p:sp>
      <p:pic>
        <p:nvPicPr>
          <p:cNvPr id="6" name="Content Placeholder 5"/>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2552700" y="1795753"/>
            <a:ext cx="4038600" cy="4134856"/>
          </a:xfrm>
          <a:prstGeom prst="rect">
            <a:avLst/>
          </a:prstGeom>
        </p:spPr>
      </p:pic>
      <p:sp>
        <p:nvSpPr>
          <p:cNvPr id="8" name="TextBox 7"/>
          <p:cNvSpPr txBox="1"/>
          <p:nvPr/>
        </p:nvSpPr>
        <p:spPr>
          <a:xfrm>
            <a:off x="714890" y="6309320"/>
            <a:ext cx="3353054" cy="369332"/>
          </a:xfrm>
          <a:prstGeom prst="rect">
            <a:avLst/>
          </a:prstGeom>
          <a:noFill/>
        </p:spPr>
        <p:txBody>
          <a:bodyPr wrap="square" rtlCol="0">
            <a:spAutoFit/>
          </a:bodyPr>
          <a:lstStyle/>
          <a:p>
            <a:r>
              <a:rPr lang="en-GB" dirty="0" smtClean="0">
                <a:solidFill>
                  <a:schemeClr val="bg1">
                    <a:lumMod val="85000"/>
                  </a:schemeClr>
                </a:solidFill>
              </a:rPr>
              <a:t>Web Source [5]</a:t>
            </a:r>
            <a:endParaRPr lang="en-GB" dirty="0">
              <a:solidFill>
                <a:schemeClr val="bg1">
                  <a:lumMod val="85000"/>
                </a:schemeClr>
              </a:solidFill>
            </a:endParaRPr>
          </a:p>
        </p:txBody>
      </p:sp>
      <p:pic>
        <p:nvPicPr>
          <p:cNvPr id="7"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54691" y="1711349"/>
            <a:ext cx="6034617" cy="4525963"/>
          </a:xfrm>
        </p:spPr>
      </p:pic>
      <p:sp>
        <p:nvSpPr>
          <p:cNvPr id="2" name="TextBox 1"/>
          <p:cNvSpPr txBox="1"/>
          <p:nvPr/>
        </p:nvSpPr>
        <p:spPr>
          <a:xfrm>
            <a:off x="714890" y="6309320"/>
            <a:ext cx="1746632" cy="369332"/>
          </a:xfrm>
          <a:prstGeom prst="rect">
            <a:avLst/>
          </a:prstGeom>
          <a:noFill/>
        </p:spPr>
        <p:txBody>
          <a:bodyPr wrap="none" rtlCol="0">
            <a:spAutoFit/>
          </a:bodyPr>
          <a:lstStyle/>
          <a:p>
            <a:r>
              <a:rPr lang="en-GB" dirty="0" smtClean="0">
                <a:solidFill>
                  <a:schemeClr val="bg1">
                    <a:lumMod val="85000"/>
                  </a:schemeClr>
                </a:solidFill>
              </a:rPr>
              <a:t>Web Source [4]</a:t>
            </a:r>
            <a:endParaRPr lang="en-GB" dirty="0">
              <a:solidFill>
                <a:schemeClr val="bg1">
                  <a:lumMod val="85000"/>
                </a:schemeClr>
              </a:solidFill>
            </a:endParaRPr>
          </a:p>
        </p:txBody>
      </p:sp>
    </p:spTree>
    <p:extLst>
      <p:ext uri="{BB962C8B-B14F-4D97-AF65-F5344CB8AC3E}">
        <p14:creationId xmlns:p14="http://schemas.microsoft.com/office/powerpoint/2010/main" val="2553322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smtClean="0"/>
              <a:t>Modern Advances</a:t>
            </a:r>
            <a:endParaRPr lang="en-GB" dirty="0"/>
          </a:p>
        </p:txBody>
      </p:sp>
      <p:sp>
        <p:nvSpPr>
          <p:cNvPr id="6" name="Subtitle 5"/>
          <p:cNvSpPr>
            <a:spLocks noGrp="1"/>
          </p:cNvSpPr>
          <p:nvPr>
            <p:ph type="subTitle" idx="1"/>
          </p:nvPr>
        </p:nvSpPr>
        <p:spPr/>
        <p:txBody>
          <a:bodyPr/>
          <a:lstStyle/>
          <a:p>
            <a:endParaRPr lang="en-GB"/>
          </a:p>
        </p:txBody>
      </p:sp>
      <p:sp>
        <p:nvSpPr>
          <p:cNvPr id="4" name="Slide Number Placeholder 3"/>
          <p:cNvSpPr>
            <a:spLocks noGrp="1"/>
          </p:cNvSpPr>
          <p:nvPr>
            <p:ph type="sldNum" sz="quarter" idx="12"/>
          </p:nvPr>
        </p:nvSpPr>
        <p:spPr/>
        <p:txBody>
          <a:bodyPr/>
          <a:lstStyle/>
          <a:p>
            <a:fld id="{FF012701-F47E-4966-A2AB-C874AE5E7BB7}" type="slidenum">
              <a:rPr lang="en-GB" smtClean="0"/>
              <a:pPr/>
              <a:t>36</a:t>
            </a:fld>
            <a:r>
              <a:rPr lang="en-GB" dirty="0" smtClean="0"/>
              <a:t> of 50</a:t>
            </a:r>
          </a:p>
        </p:txBody>
      </p:sp>
    </p:spTree>
    <p:extLst>
      <p:ext uri="{BB962C8B-B14F-4D97-AF65-F5344CB8AC3E}">
        <p14:creationId xmlns:p14="http://schemas.microsoft.com/office/powerpoint/2010/main" val="766441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t>Classic neuroimaging evidence about language processing</a:t>
            </a:r>
            <a:endParaRPr lang="en-GB" dirty="0"/>
          </a:p>
        </p:txBody>
      </p:sp>
      <p:sp>
        <p:nvSpPr>
          <p:cNvPr id="3" name="Content Placeholder 2"/>
          <p:cNvSpPr>
            <a:spLocks noGrp="1"/>
          </p:cNvSpPr>
          <p:nvPr>
            <p:ph idx="1"/>
          </p:nvPr>
        </p:nvSpPr>
        <p:spPr/>
        <p:txBody>
          <a:bodyPr>
            <a:normAutofit/>
          </a:bodyPr>
          <a:lstStyle/>
          <a:p>
            <a:pPr marL="0" indent="0">
              <a:buNone/>
            </a:pPr>
            <a:r>
              <a:rPr lang="en-GB" sz="2800" dirty="0" smtClean="0"/>
              <a:t> Scott, et al. (2000)</a:t>
            </a:r>
            <a:endParaRPr lang="en-GB" sz="2800"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37</a:t>
            </a:fld>
            <a:r>
              <a:rPr lang="en-GB" dirty="0" smtClean="0"/>
              <a:t> of 50</a:t>
            </a:r>
          </a:p>
        </p:txBody>
      </p:sp>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536" y="2492896"/>
            <a:ext cx="4876800" cy="3657600"/>
          </a:xfrm>
          <a:prstGeom prst="rect">
            <a:avLst/>
          </a:prstGeom>
        </p:spPr>
      </p:pic>
      <p:pic>
        <p:nvPicPr>
          <p:cNvPr id="6" name="06_4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364088" y="2708920"/>
            <a:ext cx="609600" cy="609600"/>
          </a:xfrm>
          <a:prstGeom prst="rect">
            <a:avLst/>
          </a:prstGeom>
        </p:spPr>
      </p:pic>
      <p:pic>
        <p:nvPicPr>
          <p:cNvPr id="7" name="06_40n.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5364088" y="4535512"/>
            <a:ext cx="609600" cy="609600"/>
          </a:xfrm>
          <a:prstGeom prst="rect">
            <a:avLst/>
          </a:prstGeom>
        </p:spPr>
      </p:pic>
      <p:pic>
        <p:nvPicPr>
          <p:cNvPr id="8" name="06_r40.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5364088" y="3573016"/>
            <a:ext cx="609600" cy="609600"/>
          </a:xfrm>
          <a:prstGeom prst="rect">
            <a:avLst/>
          </a:prstGeom>
        </p:spPr>
      </p:pic>
      <p:pic>
        <p:nvPicPr>
          <p:cNvPr id="9" name="06_r40n.wav">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5364088" y="5373216"/>
            <a:ext cx="609600" cy="609600"/>
          </a:xfrm>
          <a:prstGeom prst="rect">
            <a:avLst/>
          </a:prstGeom>
        </p:spPr>
      </p:pic>
      <p:sp>
        <p:nvSpPr>
          <p:cNvPr id="10" name="TextBox 9"/>
          <p:cNvSpPr txBox="1"/>
          <p:nvPr/>
        </p:nvSpPr>
        <p:spPr>
          <a:xfrm>
            <a:off x="6066895" y="2827352"/>
            <a:ext cx="2160240" cy="646331"/>
          </a:xfrm>
          <a:prstGeom prst="rect">
            <a:avLst/>
          </a:prstGeom>
          <a:noFill/>
        </p:spPr>
        <p:txBody>
          <a:bodyPr wrap="square" rtlCol="0">
            <a:spAutoFit/>
          </a:bodyPr>
          <a:lstStyle/>
          <a:p>
            <a:r>
              <a:rPr lang="en-GB" dirty="0" smtClean="0">
                <a:solidFill>
                  <a:schemeClr val="bg1">
                    <a:lumMod val="85000"/>
                  </a:schemeClr>
                </a:solidFill>
              </a:rPr>
              <a:t>Normal Speech</a:t>
            </a:r>
          </a:p>
          <a:p>
            <a:r>
              <a:rPr lang="en-GB" dirty="0" smtClean="0">
                <a:solidFill>
                  <a:schemeClr val="bg1">
                    <a:lumMod val="85000"/>
                  </a:schemeClr>
                </a:solidFill>
              </a:rPr>
              <a:t>(</a:t>
            </a:r>
            <a:r>
              <a:rPr lang="en-GB" dirty="0" err="1" smtClean="0">
                <a:solidFill>
                  <a:schemeClr val="bg1">
                    <a:lumMod val="85000"/>
                  </a:schemeClr>
                </a:solidFill>
              </a:rPr>
              <a:t>Sp</a:t>
            </a:r>
            <a:r>
              <a:rPr lang="en-GB" dirty="0" smtClean="0">
                <a:solidFill>
                  <a:schemeClr val="bg1">
                    <a:lumMod val="85000"/>
                  </a:schemeClr>
                </a:solidFill>
              </a:rPr>
              <a:t>)</a:t>
            </a:r>
          </a:p>
        </p:txBody>
      </p:sp>
      <p:sp>
        <p:nvSpPr>
          <p:cNvPr id="11" name="TextBox 10"/>
          <p:cNvSpPr txBox="1"/>
          <p:nvPr/>
        </p:nvSpPr>
        <p:spPr>
          <a:xfrm>
            <a:off x="6066895" y="3693150"/>
            <a:ext cx="2893997" cy="646331"/>
          </a:xfrm>
          <a:prstGeom prst="rect">
            <a:avLst/>
          </a:prstGeom>
          <a:noFill/>
        </p:spPr>
        <p:txBody>
          <a:bodyPr wrap="none" rtlCol="0">
            <a:spAutoFit/>
          </a:bodyPr>
          <a:lstStyle/>
          <a:p>
            <a:r>
              <a:rPr lang="en-GB" dirty="0" smtClean="0">
                <a:solidFill>
                  <a:schemeClr val="bg1">
                    <a:lumMod val="85000"/>
                  </a:schemeClr>
                </a:solidFill>
              </a:rPr>
              <a:t>Spectrally </a:t>
            </a:r>
            <a:r>
              <a:rPr lang="en-GB" dirty="0">
                <a:solidFill>
                  <a:schemeClr val="bg1">
                    <a:lumMod val="85000"/>
                  </a:schemeClr>
                </a:solidFill>
              </a:rPr>
              <a:t>Rotated </a:t>
            </a:r>
            <a:r>
              <a:rPr lang="en-GB" dirty="0" smtClean="0">
                <a:solidFill>
                  <a:schemeClr val="bg1">
                    <a:lumMod val="85000"/>
                  </a:schemeClr>
                </a:solidFill>
              </a:rPr>
              <a:t>Speech</a:t>
            </a:r>
          </a:p>
          <a:p>
            <a:r>
              <a:rPr lang="en-GB" dirty="0" smtClean="0">
                <a:solidFill>
                  <a:schemeClr val="bg1">
                    <a:lumMod val="85000"/>
                  </a:schemeClr>
                </a:solidFill>
              </a:rPr>
              <a:t>(</a:t>
            </a:r>
            <a:r>
              <a:rPr lang="en-GB" dirty="0" err="1" smtClean="0">
                <a:solidFill>
                  <a:schemeClr val="bg1">
                    <a:lumMod val="85000"/>
                  </a:schemeClr>
                </a:solidFill>
              </a:rPr>
              <a:t>RSp</a:t>
            </a:r>
            <a:r>
              <a:rPr lang="en-GB" dirty="0" smtClean="0">
                <a:solidFill>
                  <a:schemeClr val="bg1">
                    <a:lumMod val="85000"/>
                  </a:schemeClr>
                </a:solidFill>
              </a:rPr>
              <a:t>)</a:t>
            </a:r>
            <a:endParaRPr lang="en-GB" dirty="0">
              <a:solidFill>
                <a:schemeClr val="bg1">
                  <a:lumMod val="85000"/>
                </a:schemeClr>
              </a:solidFill>
            </a:endParaRPr>
          </a:p>
        </p:txBody>
      </p:sp>
      <p:sp>
        <p:nvSpPr>
          <p:cNvPr id="12" name="TextBox 11"/>
          <p:cNvSpPr txBox="1"/>
          <p:nvPr/>
        </p:nvSpPr>
        <p:spPr>
          <a:xfrm>
            <a:off x="6066895" y="4655646"/>
            <a:ext cx="1851341" cy="646331"/>
          </a:xfrm>
          <a:prstGeom prst="rect">
            <a:avLst/>
          </a:prstGeom>
          <a:noFill/>
        </p:spPr>
        <p:txBody>
          <a:bodyPr wrap="none" rtlCol="0">
            <a:spAutoFit/>
          </a:bodyPr>
          <a:lstStyle/>
          <a:p>
            <a:r>
              <a:rPr lang="en-GB" dirty="0" err="1">
                <a:solidFill>
                  <a:schemeClr val="bg1">
                    <a:lumMod val="85000"/>
                  </a:schemeClr>
                </a:solidFill>
              </a:rPr>
              <a:t>Vocoded</a:t>
            </a:r>
            <a:r>
              <a:rPr lang="en-GB" dirty="0">
                <a:solidFill>
                  <a:schemeClr val="bg1">
                    <a:lumMod val="85000"/>
                  </a:schemeClr>
                </a:solidFill>
              </a:rPr>
              <a:t> </a:t>
            </a:r>
            <a:r>
              <a:rPr lang="en-GB" dirty="0" smtClean="0">
                <a:solidFill>
                  <a:schemeClr val="bg1">
                    <a:lumMod val="85000"/>
                  </a:schemeClr>
                </a:solidFill>
              </a:rPr>
              <a:t>Speech</a:t>
            </a:r>
          </a:p>
          <a:p>
            <a:r>
              <a:rPr lang="en-GB" dirty="0" smtClean="0">
                <a:solidFill>
                  <a:schemeClr val="bg1">
                    <a:lumMod val="85000"/>
                  </a:schemeClr>
                </a:solidFill>
              </a:rPr>
              <a:t>(</a:t>
            </a:r>
            <a:r>
              <a:rPr lang="en-GB" dirty="0" err="1" smtClean="0">
                <a:solidFill>
                  <a:schemeClr val="bg1">
                    <a:lumMod val="85000"/>
                  </a:schemeClr>
                </a:solidFill>
              </a:rPr>
              <a:t>VCo</a:t>
            </a:r>
            <a:r>
              <a:rPr lang="en-GB" dirty="0" smtClean="0">
                <a:solidFill>
                  <a:schemeClr val="bg1">
                    <a:lumMod val="85000"/>
                  </a:schemeClr>
                </a:solidFill>
              </a:rPr>
              <a:t>)</a:t>
            </a:r>
            <a:endParaRPr lang="en-GB" dirty="0">
              <a:solidFill>
                <a:schemeClr val="bg1">
                  <a:lumMod val="85000"/>
                </a:schemeClr>
              </a:solidFill>
            </a:endParaRPr>
          </a:p>
        </p:txBody>
      </p:sp>
      <p:sp>
        <p:nvSpPr>
          <p:cNvPr id="13" name="TextBox 12"/>
          <p:cNvSpPr txBox="1"/>
          <p:nvPr/>
        </p:nvSpPr>
        <p:spPr>
          <a:xfrm>
            <a:off x="6066895" y="5493350"/>
            <a:ext cx="2720873" cy="646331"/>
          </a:xfrm>
          <a:prstGeom prst="rect">
            <a:avLst/>
          </a:prstGeom>
          <a:noFill/>
        </p:spPr>
        <p:txBody>
          <a:bodyPr wrap="none" rtlCol="0">
            <a:spAutoFit/>
          </a:bodyPr>
          <a:lstStyle/>
          <a:p>
            <a:r>
              <a:rPr lang="en-GB" dirty="0">
                <a:solidFill>
                  <a:schemeClr val="bg1">
                    <a:lumMod val="85000"/>
                  </a:schemeClr>
                </a:solidFill>
              </a:rPr>
              <a:t>Rotated </a:t>
            </a:r>
            <a:r>
              <a:rPr lang="en-GB" dirty="0" err="1">
                <a:solidFill>
                  <a:schemeClr val="bg1">
                    <a:lumMod val="85000"/>
                  </a:schemeClr>
                </a:solidFill>
              </a:rPr>
              <a:t>vocoded</a:t>
            </a:r>
            <a:r>
              <a:rPr lang="en-GB" dirty="0">
                <a:solidFill>
                  <a:schemeClr val="bg1">
                    <a:lumMod val="85000"/>
                  </a:schemeClr>
                </a:solidFill>
              </a:rPr>
              <a:t> </a:t>
            </a:r>
            <a:r>
              <a:rPr lang="en-GB" dirty="0" smtClean="0">
                <a:solidFill>
                  <a:schemeClr val="bg1">
                    <a:lumMod val="85000"/>
                  </a:schemeClr>
                </a:solidFill>
              </a:rPr>
              <a:t>Speech</a:t>
            </a:r>
          </a:p>
          <a:p>
            <a:r>
              <a:rPr lang="en-GB" dirty="0" smtClean="0">
                <a:solidFill>
                  <a:schemeClr val="bg1">
                    <a:lumMod val="85000"/>
                  </a:schemeClr>
                </a:solidFill>
              </a:rPr>
              <a:t>(</a:t>
            </a:r>
            <a:r>
              <a:rPr lang="en-GB" dirty="0" err="1" smtClean="0">
                <a:solidFill>
                  <a:schemeClr val="bg1">
                    <a:lumMod val="85000"/>
                  </a:schemeClr>
                </a:solidFill>
              </a:rPr>
              <a:t>RVCo</a:t>
            </a:r>
            <a:r>
              <a:rPr lang="en-GB" dirty="0" smtClean="0">
                <a:solidFill>
                  <a:schemeClr val="bg1">
                    <a:lumMod val="85000"/>
                  </a:schemeClr>
                </a:solidFill>
              </a:rPr>
              <a:t>)</a:t>
            </a:r>
            <a:endParaRPr lang="en-GB" dirty="0">
              <a:solidFill>
                <a:schemeClr val="bg1">
                  <a:lumMod val="85000"/>
                </a:schemeClr>
              </a:solidFill>
            </a:endParaRPr>
          </a:p>
        </p:txBody>
      </p:sp>
      <p:sp>
        <p:nvSpPr>
          <p:cNvPr id="14" name="TextBox 1"/>
          <p:cNvSpPr txBox="1">
            <a:spLocks noChangeArrowheads="1"/>
          </p:cNvSpPr>
          <p:nvPr/>
        </p:nvSpPr>
        <p:spPr bwMode="auto">
          <a:xfrm>
            <a:off x="395536" y="6227465"/>
            <a:ext cx="4464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r>
              <a:rPr lang="en-GB" altLang="en-US" sz="1800" dirty="0">
                <a:latin typeface="Arial" charset="0"/>
                <a:hlinkClick r:id="rId13"/>
              </a:rPr>
              <a:t>http://www.phon.ucl.ac.uk/home/brain/</a:t>
            </a:r>
            <a:r>
              <a:rPr lang="en-GB" altLang="en-US" sz="1800" dirty="0">
                <a:latin typeface="Arial" charset="0"/>
              </a:rPr>
              <a:t> </a:t>
            </a:r>
          </a:p>
        </p:txBody>
      </p:sp>
    </p:spTree>
    <p:extLst>
      <p:ext uri="{BB962C8B-B14F-4D97-AF65-F5344CB8AC3E}">
        <p14:creationId xmlns:p14="http://schemas.microsoft.com/office/powerpoint/2010/main" val="3198409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28"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428" fill="hold"/>
                                        <p:tgtEl>
                                          <p:spTgt spid="7"/>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428" fill="hold"/>
                                        <p:tgtEl>
                                          <p:spTgt spid="6"/>
                                        </p:tgtEl>
                                      </p:cBhvr>
                                    </p:cmd>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6"/>
                </p:tgtEl>
              </p:cMediaNode>
            </p:audio>
            <p:audio>
              <p:cMediaNode vol="80000">
                <p:cTn id="42" fill="hold" display="0">
                  <p:stCondLst>
                    <p:cond delay="indefinite"/>
                  </p:stCondLst>
                  <p:endCondLst>
                    <p:cond evt="onStopAudio" delay="0">
                      <p:tgtEl>
                        <p:sldTgt/>
                      </p:tgtEl>
                    </p:cond>
                  </p:endCondLst>
                </p:cTn>
                <p:tgtEl>
                  <p:spTgt spid="7"/>
                </p:tgtEl>
              </p:cMediaNode>
            </p:audio>
            <p:audio>
              <p:cMediaNode vol="80000">
                <p:cTn id="43" fill="hold" display="0">
                  <p:stCondLst>
                    <p:cond delay="indefinite"/>
                  </p:stCondLst>
                  <p:endCondLst>
                    <p:cond evt="onStopAudio" delay="0">
                      <p:tgtEl>
                        <p:sldTgt/>
                      </p:tgtEl>
                    </p:cond>
                  </p:endCondLst>
                </p:cTn>
                <p:tgtEl>
                  <p:spTgt spid="8"/>
                </p:tgtEl>
              </p:cMediaNode>
            </p:audio>
            <p:audio>
              <p:cMediaNode vol="80000">
                <p:cTn id="44" fill="hold" display="0">
                  <p:stCondLst>
                    <p:cond delay="indefinite"/>
                  </p:stCondLst>
                  <p:endCondLst>
                    <p:cond evt="onStopAudio" delay="0">
                      <p:tgtEl>
                        <p:sldTgt/>
                      </p:tgtEl>
                    </p:cond>
                  </p:endCondLst>
                </p:cTn>
                <p:tgtEl>
                  <p:spTgt spid="9"/>
                </p:tgtEl>
              </p:cMediaNode>
            </p:audio>
          </p:childTnLst>
        </p:cTn>
      </p:par>
    </p:tnLst>
    <p:bldLst>
      <p:bldP spid="10" grpId="0"/>
      <p:bldP spid="11" grpId="0"/>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t>Classic neuroimaging evidence about language processing</a:t>
            </a:r>
            <a:endParaRPr lang="en-GB" dirty="0"/>
          </a:p>
        </p:txBody>
      </p:sp>
      <p:sp>
        <p:nvSpPr>
          <p:cNvPr id="3" name="Content Placeholder 2"/>
          <p:cNvSpPr>
            <a:spLocks noGrp="1"/>
          </p:cNvSpPr>
          <p:nvPr>
            <p:ph idx="1"/>
          </p:nvPr>
        </p:nvSpPr>
        <p:spPr/>
        <p:txBody>
          <a:bodyPr>
            <a:normAutofit/>
          </a:bodyPr>
          <a:lstStyle/>
          <a:p>
            <a:pPr marL="0" indent="0">
              <a:buNone/>
            </a:pPr>
            <a:r>
              <a:rPr lang="en-GB" sz="2800" dirty="0" smtClean="0"/>
              <a:t> Scott, et al. (2000)</a:t>
            </a:r>
            <a:endParaRPr lang="en-GB" sz="2800"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38</a:t>
            </a:fld>
            <a:r>
              <a:rPr lang="en-GB" dirty="0" smtClean="0"/>
              <a:t> of 50</a:t>
            </a:r>
          </a:p>
        </p:txBody>
      </p:sp>
      <p:pic>
        <p:nvPicPr>
          <p:cNvPr id="14" name="Picture 6" descr="scott"/>
          <p:cNvPicPr>
            <a:picLocks noChangeAspect="1" noChangeArrowheads="1"/>
          </p:cNvPicPr>
          <p:nvPr/>
        </p:nvPicPr>
        <p:blipFill>
          <a:blip r:embed="rId3">
            <a:extLst>
              <a:ext uri="{28A0092B-C50C-407E-A947-70E740481C1C}">
                <a14:useLocalDpi xmlns:a14="http://schemas.microsoft.com/office/drawing/2010/main" val="0"/>
              </a:ext>
            </a:extLst>
          </a:blip>
          <a:srcRect l="22258" t="37218" r="20602" b="32991"/>
          <a:stretch>
            <a:fillRect/>
          </a:stretch>
        </p:blipFill>
        <p:spPr>
          <a:xfrm>
            <a:off x="4211960" y="2205038"/>
            <a:ext cx="4535488" cy="3702050"/>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Rectangle 14"/>
          <p:cNvSpPr/>
          <p:nvPr/>
        </p:nvSpPr>
        <p:spPr>
          <a:xfrm>
            <a:off x="539552" y="2246824"/>
            <a:ext cx="3527623" cy="3083921"/>
          </a:xfrm>
          <a:prstGeom prst="rect">
            <a:avLst/>
          </a:prstGeom>
        </p:spPr>
        <p:txBody>
          <a:bodyPr wrap="square">
            <a:spAutoFit/>
          </a:bodyPr>
          <a:lstStyle/>
          <a:p>
            <a:pPr>
              <a:lnSpc>
                <a:spcPct val="90000"/>
              </a:lnSpc>
            </a:pPr>
            <a:r>
              <a:rPr lang="en-GB" altLang="en-US" sz="2400" dirty="0" smtClean="0">
                <a:solidFill>
                  <a:srgbClr val="C00000"/>
                </a:solidFill>
              </a:rPr>
              <a:t>Red</a:t>
            </a:r>
            <a:r>
              <a:rPr lang="en-GB" altLang="en-US" sz="2400" dirty="0" smtClean="0">
                <a:solidFill>
                  <a:schemeClr val="bg1">
                    <a:lumMod val="85000"/>
                  </a:schemeClr>
                </a:solidFill>
              </a:rPr>
              <a:t> = Responses </a:t>
            </a:r>
            <a:r>
              <a:rPr lang="en-GB" altLang="en-US" sz="2400" dirty="0">
                <a:solidFill>
                  <a:schemeClr val="bg1">
                    <a:lumMod val="85000"/>
                  </a:schemeClr>
                </a:solidFill>
              </a:rPr>
              <a:t>to sounds with phonetic </a:t>
            </a:r>
            <a:r>
              <a:rPr lang="en-GB" altLang="en-US" sz="2400" dirty="0" smtClean="0">
                <a:solidFill>
                  <a:schemeClr val="bg1">
                    <a:lumMod val="85000"/>
                  </a:schemeClr>
                </a:solidFill>
              </a:rPr>
              <a:t>information</a:t>
            </a:r>
          </a:p>
          <a:p>
            <a:pPr>
              <a:lnSpc>
                <a:spcPct val="90000"/>
              </a:lnSpc>
            </a:pPr>
            <a:r>
              <a:rPr lang="en-GB" altLang="en-US" sz="2400" dirty="0" err="1" smtClean="0">
                <a:solidFill>
                  <a:schemeClr val="bg1">
                    <a:lumMod val="85000"/>
                  </a:schemeClr>
                </a:solidFill>
              </a:rPr>
              <a:t>ie</a:t>
            </a:r>
            <a:r>
              <a:rPr lang="en-GB" altLang="en-US" sz="2400" dirty="0" smtClean="0">
                <a:solidFill>
                  <a:schemeClr val="bg1">
                    <a:lumMod val="85000"/>
                  </a:schemeClr>
                </a:solidFill>
              </a:rPr>
              <a:t>. </a:t>
            </a:r>
            <a:r>
              <a:rPr lang="en-GB" altLang="en-US" sz="2400" dirty="0" err="1" smtClean="0">
                <a:solidFill>
                  <a:schemeClr val="bg1">
                    <a:lumMod val="85000"/>
                  </a:schemeClr>
                </a:solidFill>
              </a:rPr>
              <a:t>Sp</a:t>
            </a:r>
            <a:r>
              <a:rPr lang="en-GB" altLang="en-US" sz="2400" dirty="0" smtClean="0">
                <a:solidFill>
                  <a:schemeClr val="bg1">
                    <a:lumMod val="85000"/>
                  </a:schemeClr>
                </a:solidFill>
              </a:rPr>
              <a:t>, </a:t>
            </a:r>
            <a:r>
              <a:rPr lang="en-GB" altLang="en-US" sz="2400" dirty="0" err="1" smtClean="0">
                <a:solidFill>
                  <a:schemeClr val="bg1">
                    <a:lumMod val="85000"/>
                  </a:schemeClr>
                </a:solidFill>
              </a:rPr>
              <a:t>RSp</a:t>
            </a:r>
            <a:r>
              <a:rPr lang="en-GB" altLang="en-US" sz="2400" dirty="0" smtClean="0">
                <a:solidFill>
                  <a:schemeClr val="bg1">
                    <a:lumMod val="85000"/>
                  </a:schemeClr>
                </a:solidFill>
              </a:rPr>
              <a:t> &amp; </a:t>
            </a:r>
            <a:r>
              <a:rPr lang="en-GB" altLang="en-US" sz="2400" dirty="0" err="1" smtClean="0">
                <a:solidFill>
                  <a:schemeClr val="bg1">
                    <a:lumMod val="85000"/>
                  </a:schemeClr>
                </a:solidFill>
              </a:rPr>
              <a:t>VCo</a:t>
            </a:r>
            <a:endParaRPr lang="en-GB" altLang="en-US" sz="2400" dirty="0">
              <a:solidFill>
                <a:schemeClr val="bg1">
                  <a:lumMod val="85000"/>
                </a:schemeClr>
              </a:solidFill>
            </a:endParaRPr>
          </a:p>
          <a:p>
            <a:pPr>
              <a:lnSpc>
                <a:spcPct val="90000"/>
              </a:lnSpc>
            </a:pPr>
            <a:endParaRPr lang="en-GB" altLang="en-US" sz="2400" dirty="0">
              <a:solidFill>
                <a:schemeClr val="bg1">
                  <a:lumMod val="85000"/>
                </a:schemeClr>
              </a:solidFill>
            </a:endParaRPr>
          </a:p>
          <a:p>
            <a:pPr>
              <a:lnSpc>
                <a:spcPct val="90000"/>
              </a:lnSpc>
            </a:pPr>
            <a:r>
              <a:rPr lang="en-GB" altLang="en-US" sz="2400" dirty="0" smtClean="0">
                <a:solidFill>
                  <a:srgbClr val="FFFF00"/>
                </a:solidFill>
              </a:rPr>
              <a:t>Yellow</a:t>
            </a:r>
            <a:r>
              <a:rPr lang="en-GB" altLang="en-US" sz="2400" dirty="0" smtClean="0">
                <a:solidFill>
                  <a:schemeClr val="bg1">
                    <a:lumMod val="85000"/>
                  </a:schemeClr>
                </a:solidFill>
              </a:rPr>
              <a:t> = Responses </a:t>
            </a:r>
            <a:r>
              <a:rPr lang="en-GB" altLang="en-US" sz="2400" dirty="0">
                <a:solidFill>
                  <a:schemeClr val="bg1">
                    <a:lumMod val="85000"/>
                  </a:schemeClr>
                </a:solidFill>
              </a:rPr>
              <a:t>to sounds that are </a:t>
            </a:r>
            <a:r>
              <a:rPr lang="en-GB" altLang="en-US" sz="2400" dirty="0" smtClean="0">
                <a:solidFill>
                  <a:schemeClr val="bg1">
                    <a:lumMod val="85000"/>
                  </a:schemeClr>
                </a:solidFill>
              </a:rPr>
              <a:t>intelligible</a:t>
            </a:r>
          </a:p>
          <a:p>
            <a:pPr>
              <a:lnSpc>
                <a:spcPct val="90000"/>
              </a:lnSpc>
            </a:pPr>
            <a:r>
              <a:rPr lang="en-GB" altLang="en-US" sz="2400" dirty="0" err="1" smtClean="0">
                <a:solidFill>
                  <a:schemeClr val="bg1">
                    <a:lumMod val="85000"/>
                  </a:schemeClr>
                </a:solidFill>
              </a:rPr>
              <a:t>ie</a:t>
            </a:r>
            <a:r>
              <a:rPr lang="en-GB" altLang="en-US" sz="2400" dirty="0" smtClean="0">
                <a:solidFill>
                  <a:schemeClr val="bg1">
                    <a:lumMod val="85000"/>
                  </a:schemeClr>
                </a:solidFill>
              </a:rPr>
              <a:t>. </a:t>
            </a:r>
            <a:r>
              <a:rPr lang="en-GB" altLang="en-US" sz="2400" dirty="0" err="1" smtClean="0">
                <a:solidFill>
                  <a:schemeClr val="bg1">
                    <a:lumMod val="85000"/>
                  </a:schemeClr>
                </a:solidFill>
              </a:rPr>
              <a:t>Sp</a:t>
            </a:r>
            <a:r>
              <a:rPr lang="en-GB" altLang="en-US" sz="2400" dirty="0" smtClean="0">
                <a:solidFill>
                  <a:schemeClr val="bg1">
                    <a:lumMod val="85000"/>
                  </a:schemeClr>
                </a:solidFill>
              </a:rPr>
              <a:t> &amp; </a:t>
            </a:r>
            <a:r>
              <a:rPr lang="en-GB" altLang="en-US" sz="2400" dirty="0" err="1" smtClean="0">
                <a:solidFill>
                  <a:schemeClr val="bg1">
                    <a:lumMod val="85000"/>
                  </a:schemeClr>
                </a:solidFill>
              </a:rPr>
              <a:t>VCo</a:t>
            </a:r>
            <a:endParaRPr lang="en-US" altLang="en-US" sz="2400" dirty="0">
              <a:solidFill>
                <a:schemeClr val="bg1">
                  <a:lumMod val="85000"/>
                </a:schemeClr>
              </a:solidFill>
            </a:endParaRPr>
          </a:p>
        </p:txBody>
      </p:sp>
      <p:sp>
        <p:nvSpPr>
          <p:cNvPr id="16" name="AutoShape 7"/>
          <p:cNvSpPr>
            <a:spLocks noChangeArrowheads="1"/>
          </p:cNvSpPr>
          <p:nvPr/>
        </p:nvSpPr>
        <p:spPr bwMode="auto">
          <a:xfrm rot="3668328">
            <a:off x="6153572" y="4140993"/>
            <a:ext cx="539750" cy="1223963"/>
          </a:xfrm>
          <a:prstGeom prst="curvedLeftArrow">
            <a:avLst>
              <a:gd name="adj1" fmla="val 45353"/>
              <a:gd name="adj2" fmla="val 90706"/>
              <a:gd name="adj3" fmla="val 66176"/>
            </a:avLst>
          </a:prstGeom>
          <a:solidFill>
            <a:schemeClr val="accent2"/>
          </a:solidFill>
          <a:ln w="9525">
            <a:solidFill>
              <a:schemeClr val="tx1"/>
            </a:solidFill>
            <a:miter lim="800000"/>
            <a:headEnd/>
            <a:tailEnd/>
          </a:ln>
          <a:effectLst/>
          <a:extLst/>
        </p:spPr>
        <p:txBody>
          <a:bodyPr wrap="none" anchor="ctr"/>
          <a:lstStyle/>
          <a:p>
            <a:endParaRPr lang="en-GB" altLang="en-US"/>
          </a:p>
        </p:txBody>
      </p:sp>
      <p:sp>
        <p:nvSpPr>
          <p:cNvPr id="17" name="TextBox 1"/>
          <p:cNvSpPr txBox="1">
            <a:spLocks noChangeArrowheads="1"/>
          </p:cNvSpPr>
          <p:nvPr/>
        </p:nvSpPr>
        <p:spPr bwMode="auto">
          <a:xfrm>
            <a:off x="395536" y="6230938"/>
            <a:ext cx="4464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r>
              <a:rPr lang="en-GB" altLang="en-US" sz="1800" dirty="0">
                <a:latin typeface="Arial" charset="0"/>
                <a:hlinkClick r:id="rId4"/>
              </a:rPr>
              <a:t>http://www.phon.ucl.ac.uk/home/brain/</a:t>
            </a:r>
            <a:r>
              <a:rPr lang="en-GB" altLang="en-US" sz="1800" dirty="0">
                <a:latin typeface="Arial" charset="0"/>
              </a:rPr>
              <a:t> </a:t>
            </a:r>
          </a:p>
        </p:txBody>
      </p:sp>
    </p:spTree>
    <p:extLst>
      <p:ext uri="{BB962C8B-B14F-4D97-AF65-F5344CB8AC3E}">
        <p14:creationId xmlns:p14="http://schemas.microsoft.com/office/powerpoint/2010/main" val="546104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animEffect transition="in" filter="fade">
                                      <p:cBhvr>
                                        <p:cTn id="15" dur="500"/>
                                        <p:tgtEl>
                                          <p:spTgt spid="1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4" end="4"/>
                                            </p:txEl>
                                          </p:spTgt>
                                        </p:tgtEl>
                                        <p:attrNameLst>
                                          <p:attrName>style.visibility</p:attrName>
                                        </p:attrNameLst>
                                      </p:cBhvr>
                                      <p:to>
                                        <p:strVal val="visible"/>
                                      </p:to>
                                    </p:set>
                                    <p:animEffect transition="in" filter="fade">
                                      <p:cBhvr>
                                        <p:cTn id="18" dur="500"/>
                                        <p:tgtEl>
                                          <p:spTgt spid="1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39</a:t>
            </a:fld>
            <a:r>
              <a:rPr lang="en-GB" dirty="0" smtClean="0"/>
              <a:t> of 50</a:t>
            </a:r>
          </a:p>
        </p:txBody>
      </p:sp>
      <p:sp>
        <p:nvSpPr>
          <p:cNvPr id="6" name="Rectangle 3"/>
          <p:cNvSpPr txBox="1">
            <a:spLocks noChangeArrowheads="1"/>
          </p:cNvSpPr>
          <p:nvPr/>
        </p:nvSpPr>
        <p:spPr>
          <a:xfrm>
            <a:off x="322436" y="1708746"/>
            <a:ext cx="3457476" cy="3952502"/>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altLang="en-US" sz="5100" dirty="0"/>
              <a:t>Davis &amp; </a:t>
            </a:r>
            <a:r>
              <a:rPr lang="en-GB" altLang="en-US" sz="5100" dirty="0" err="1"/>
              <a:t>Johnsrude</a:t>
            </a:r>
            <a:r>
              <a:rPr lang="en-GB" altLang="en-US" sz="5100" dirty="0"/>
              <a:t> </a:t>
            </a:r>
          </a:p>
          <a:p>
            <a:pPr marL="0" indent="0">
              <a:buNone/>
            </a:pPr>
            <a:r>
              <a:rPr lang="en-GB" altLang="en-US" sz="5100" dirty="0"/>
              <a:t>(2003) </a:t>
            </a:r>
          </a:p>
          <a:p>
            <a:pPr marL="0" indent="0">
              <a:buNone/>
            </a:pPr>
            <a:endParaRPr lang="en-GB" altLang="en-US" dirty="0"/>
          </a:p>
          <a:p>
            <a:pPr marL="0" indent="0">
              <a:buNone/>
            </a:pPr>
            <a:r>
              <a:rPr lang="en-GB" altLang="en-US" sz="3800" dirty="0"/>
              <a:t>English sentences, distorted in a variety of ways.</a:t>
            </a:r>
          </a:p>
          <a:p>
            <a:pPr marL="0" indent="0">
              <a:buNone/>
            </a:pPr>
            <a:endParaRPr lang="en-GB" altLang="en-US" sz="3800" dirty="0"/>
          </a:p>
          <a:p>
            <a:pPr marL="0" indent="0">
              <a:buNone/>
            </a:pPr>
            <a:r>
              <a:rPr lang="en-GB" altLang="en-US" sz="3800" dirty="0"/>
              <a:t>Looked for correlations between blood flow and intelligibility of speech sounds</a:t>
            </a:r>
            <a:endParaRPr lang="en-US" altLang="en-US" sz="3800" dirty="0" smtClean="0"/>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63888" y="1700808"/>
            <a:ext cx="5352610" cy="3714923"/>
          </a:xfrm>
          <a:prstGeom prst="rect">
            <a:avLst/>
          </a:prstGeom>
        </p:spPr>
      </p:pic>
      <p:sp>
        <p:nvSpPr>
          <p:cNvPr id="10" name="Text Box 6"/>
          <p:cNvSpPr txBox="1">
            <a:spLocks noChangeArrowheads="1"/>
          </p:cNvSpPr>
          <p:nvPr/>
        </p:nvSpPr>
        <p:spPr bwMode="auto">
          <a:xfrm>
            <a:off x="3551879" y="5513715"/>
            <a:ext cx="303634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spcBef>
                <a:spcPct val="50000"/>
              </a:spcBef>
            </a:pPr>
            <a:r>
              <a:rPr lang="en-GB" altLang="en-US" sz="1600" b="1" dirty="0">
                <a:solidFill>
                  <a:schemeClr val="bg1">
                    <a:lumMod val="85000"/>
                  </a:schemeClr>
                </a:solidFill>
                <a:latin typeface="Arial" charset="0"/>
              </a:rPr>
              <a:t>Left</a:t>
            </a:r>
            <a:r>
              <a:rPr lang="en-GB" altLang="en-US" sz="1600" dirty="0">
                <a:solidFill>
                  <a:schemeClr val="bg1">
                    <a:lumMod val="85000"/>
                  </a:schemeClr>
                </a:solidFill>
                <a:latin typeface="Arial" charset="0"/>
              </a:rPr>
              <a:t>: intelligible speech </a:t>
            </a:r>
            <a:r>
              <a:rPr lang="en-GB" altLang="en-US" sz="1600" dirty="0" err="1">
                <a:solidFill>
                  <a:schemeClr val="bg1">
                    <a:lumMod val="85000"/>
                  </a:schemeClr>
                </a:solidFill>
                <a:latin typeface="Arial" charset="0"/>
              </a:rPr>
              <a:t>vs</a:t>
            </a:r>
            <a:r>
              <a:rPr lang="en-GB" altLang="en-US" sz="1600" dirty="0">
                <a:solidFill>
                  <a:schemeClr val="bg1">
                    <a:lumMod val="85000"/>
                  </a:schemeClr>
                </a:solidFill>
                <a:latin typeface="Arial" charset="0"/>
              </a:rPr>
              <a:t> </a:t>
            </a:r>
            <a:r>
              <a:rPr lang="en-GB" altLang="en-US" sz="1600" dirty="0" smtClean="0">
                <a:solidFill>
                  <a:schemeClr val="bg1">
                    <a:lumMod val="85000"/>
                  </a:schemeClr>
                </a:solidFill>
                <a:latin typeface="Arial" charset="0"/>
              </a:rPr>
              <a:t>noise</a:t>
            </a:r>
            <a:endParaRPr lang="en-US" altLang="en-US" sz="1600" dirty="0">
              <a:solidFill>
                <a:schemeClr val="bg1">
                  <a:lumMod val="85000"/>
                </a:schemeClr>
              </a:solidFill>
              <a:latin typeface="Arial" charset="0"/>
            </a:endParaRPr>
          </a:p>
        </p:txBody>
      </p:sp>
      <p:sp>
        <p:nvSpPr>
          <p:cNvPr id="11" name="TextBox 10"/>
          <p:cNvSpPr txBox="1"/>
          <p:nvPr/>
        </p:nvSpPr>
        <p:spPr>
          <a:xfrm>
            <a:off x="6252156" y="5517232"/>
            <a:ext cx="2712332" cy="584775"/>
          </a:xfrm>
          <a:prstGeom prst="rect">
            <a:avLst/>
          </a:prstGeom>
          <a:noFill/>
        </p:spPr>
        <p:txBody>
          <a:bodyPr wrap="square" rtlCol="0">
            <a:spAutoFit/>
          </a:bodyPr>
          <a:lstStyle/>
          <a:p>
            <a:r>
              <a:rPr lang="en-GB" altLang="en-US" sz="1600" b="1" dirty="0">
                <a:solidFill>
                  <a:schemeClr val="bg1">
                    <a:lumMod val="85000"/>
                  </a:schemeClr>
                </a:solidFill>
                <a:latin typeface="Arial" charset="0"/>
              </a:rPr>
              <a:t>Right</a:t>
            </a:r>
            <a:r>
              <a:rPr lang="en-GB" altLang="en-US" sz="1600" dirty="0">
                <a:solidFill>
                  <a:schemeClr val="bg1">
                    <a:lumMod val="85000"/>
                  </a:schemeClr>
                </a:solidFill>
                <a:latin typeface="Arial" charset="0"/>
              </a:rPr>
              <a:t>: responses to different forms of </a:t>
            </a:r>
            <a:r>
              <a:rPr lang="en-GB" altLang="en-US" sz="1600" dirty="0" smtClean="0">
                <a:solidFill>
                  <a:schemeClr val="bg1">
                    <a:lumMod val="85000"/>
                  </a:schemeClr>
                </a:solidFill>
                <a:latin typeface="Arial" charset="0"/>
              </a:rPr>
              <a:t>distortion</a:t>
            </a:r>
            <a:endParaRPr lang="en-GB" sz="1600" dirty="0"/>
          </a:p>
        </p:txBody>
      </p:sp>
      <p:sp>
        <p:nvSpPr>
          <p:cNvPr id="13" name="Title 1"/>
          <p:cNvSpPr>
            <a:spLocks noGrp="1"/>
          </p:cNvSpPr>
          <p:nvPr>
            <p:ph type="title"/>
          </p:nvPr>
        </p:nvSpPr>
        <p:spPr>
          <a:xfrm>
            <a:off x="457200" y="274638"/>
            <a:ext cx="8229600" cy="1143000"/>
          </a:xfrm>
        </p:spPr>
        <p:txBody>
          <a:bodyPr>
            <a:normAutofit fontScale="90000"/>
          </a:bodyPr>
          <a:lstStyle/>
          <a:p>
            <a:r>
              <a:rPr lang="en-GB" altLang="en-US" dirty="0"/>
              <a:t>Classic neuroimaging evidence about language processing</a:t>
            </a:r>
            <a:endParaRPr lang="en-GB" dirty="0"/>
          </a:p>
        </p:txBody>
      </p:sp>
    </p:spTree>
    <p:extLst>
      <p:ext uri="{BB962C8B-B14F-4D97-AF65-F5344CB8AC3E}">
        <p14:creationId xmlns:p14="http://schemas.microsoft.com/office/powerpoint/2010/main" val="2936336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Warning Slide</a:t>
            </a:r>
          </a:p>
        </p:txBody>
      </p:sp>
      <p:sp>
        <p:nvSpPr>
          <p:cNvPr id="3" name="Content Placeholder 2"/>
          <p:cNvSpPr>
            <a:spLocks noGrp="1"/>
          </p:cNvSpPr>
          <p:nvPr>
            <p:ph idx="1"/>
          </p:nvPr>
        </p:nvSpPr>
        <p:spPr/>
        <p:txBody>
          <a:bodyPr anchor="ctr"/>
          <a:lstStyle/>
          <a:p>
            <a:pPr marL="0" indent="0" algn="ctr">
              <a:buNone/>
            </a:pPr>
            <a:r>
              <a:rPr lang="en-GB" dirty="0" smtClean="0"/>
              <a:t>There will be some bloody(</a:t>
            </a:r>
            <a:r>
              <a:rPr lang="en-GB" dirty="0" err="1" smtClean="0"/>
              <a:t>ish</a:t>
            </a:r>
            <a:r>
              <a:rPr lang="en-GB" dirty="0" smtClean="0"/>
              <a:t>) images</a:t>
            </a:r>
          </a:p>
          <a:p>
            <a:pPr marL="0" indent="0">
              <a:buNone/>
            </a:pPr>
            <a:endParaRPr lang="en-GB" dirty="0" smtClean="0"/>
          </a:p>
        </p:txBody>
      </p:sp>
      <p:sp>
        <p:nvSpPr>
          <p:cNvPr id="4" name="Slide Number Placeholder 3"/>
          <p:cNvSpPr>
            <a:spLocks noGrp="1"/>
          </p:cNvSpPr>
          <p:nvPr>
            <p:ph type="sldNum" sz="quarter" idx="12"/>
          </p:nvPr>
        </p:nvSpPr>
        <p:spPr/>
        <p:txBody>
          <a:bodyPr/>
          <a:lstStyle/>
          <a:p>
            <a:fld id="{FF012701-F47E-4966-A2AB-C874AE5E7BB7}" type="slidenum">
              <a:rPr lang="en-GB" smtClean="0"/>
              <a:pPr/>
              <a:t>4</a:t>
            </a:fld>
            <a:r>
              <a:rPr lang="en-GB" dirty="0" smtClean="0"/>
              <a:t> of 50</a:t>
            </a:r>
          </a:p>
        </p:txBody>
      </p:sp>
    </p:spTree>
    <p:extLst>
      <p:ext uri="{BB962C8B-B14F-4D97-AF65-F5344CB8AC3E}">
        <p14:creationId xmlns:p14="http://schemas.microsoft.com/office/powerpoint/2010/main" val="3985568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40</a:t>
            </a:fld>
            <a:r>
              <a:rPr lang="en-GB" dirty="0" smtClean="0"/>
              <a:t> of 50</a:t>
            </a:r>
          </a:p>
        </p:txBody>
      </p:sp>
      <p:sp>
        <p:nvSpPr>
          <p:cNvPr id="6" name="Rectangle 2"/>
          <p:cNvSpPr txBox="1">
            <a:spLocks noChangeArrowheads="1"/>
          </p:cNvSpPr>
          <p:nvPr/>
        </p:nvSpPr>
        <p:spPr>
          <a:xfrm>
            <a:off x="-8776469" y="47667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accent2"/>
                </a:solidFill>
                <a:latin typeface="+mj-lt"/>
                <a:ea typeface="+mj-ea"/>
                <a:cs typeface="+mj-cs"/>
              </a:defRPr>
            </a:lvl1pPr>
          </a:lstStyle>
          <a:p>
            <a:pPr algn="l"/>
            <a:r>
              <a:rPr lang="en-GB" altLang="en-US" sz="2800" dirty="0" smtClean="0">
                <a:solidFill>
                  <a:schemeClr val="bg1">
                    <a:lumMod val="85000"/>
                  </a:schemeClr>
                </a:solidFill>
              </a:rPr>
              <a:t>Scott and </a:t>
            </a:r>
            <a:r>
              <a:rPr lang="en-GB" altLang="en-US" sz="2800" dirty="0" err="1" smtClean="0">
                <a:solidFill>
                  <a:schemeClr val="bg1">
                    <a:lumMod val="85000"/>
                  </a:schemeClr>
                </a:solidFill>
              </a:rPr>
              <a:t>Johnsrude</a:t>
            </a:r>
            <a:r>
              <a:rPr lang="en-GB" altLang="en-US" sz="2800" dirty="0" smtClean="0">
                <a:solidFill>
                  <a:schemeClr val="bg1">
                    <a:lumMod val="85000"/>
                  </a:schemeClr>
                </a:solidFill>
              </a:rPr>
              <a:t> (2003)</a:t>
            </a:r>
          </a:p>
        </p:txBody>
      </p:sp>
      <p:grpSp>
        <p:nvGrpSpPr>
          <p:cNvPr id="2" name="Group 1"/>
          <p:cNvGrpSpPr/>
          <p:nvPr/>
        </p:nvGrpSpPr>
        <p:grpSpPr>
          <a:xfrm>
            <a:off x="-8288761" y="1926372"/>
            <a:ext cx="7597754" cy="4694113"/>
            <a:chOff x="154110" y="1403647"/>
            <a:chExt cx="8461376" cy="5227684"/>
          </a:xfrm>
        </p:grpSpPr>
        <p:sp>
          <p:nvSpPr>
            <p:cNvPr id="5" name="Rectangle 12"/>
            <p:cNvSpPr>
              <a:spLocks noChangeArrowheads="1"/>
            </p:cNvSpPr>
            <p:nvPr/>
          </p:nvSpPr>
          <p:spPr bwMode="auto">
            <a:xfrm>
              <a:off x="154110" y="1403647"/>
              <a:ext cx="7802265" cy="5227683"/>
            </a:xfrm>
            <a:prstGeom prst="rect">
              <a:avLst/>
            </a:prstGeom>
            <a:solidFill>
              <a:schemeClr val="bg1"/>
            </a:solidFill>
            <a:ln w="9525">
              <a:solidFill>
                <a:schemeClr val="tx1"/>
              </a:solidFill>
              <a:miter lim="800000"/>
              <a:headEnd/>
              <a:tailEnd/>
            </a:ln>
          </p:spPr>
          <p:txBody>
            <a:bodyPr wrap="none" anchor="ctr"/>
            <a:lstStyle/>
            <a:p>
              <a:endParaRPr lang="en-GB" altLang="en-US"/>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l="20882"/>
            <a:stretch>
              <a:fillRect/>
            </a:stretch>
          </p:blipFill>
          <p:spPr bwMode="auto">
            <a:xfrm>
              <a:off x="190624" y="1475631"/>
              <a:ext cx="6121400"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
            <p:cNvGrpSpPr>
              <a:grpSpLocks/>
            </p:cNvGrpSpPr>
            <p:nvPr/>
          </p:nvGrpSpPr>
          <p:grpSpPr bwMode="auto">
            <a:xfrm>
              <a:off x="225550" y="4670768"/>
              <a:ext cx="7730826" cy="1960563"/>
              <a:chOff x="2514" y="6615"/>
              <a:chExt cx="6975" cy="1106"/>
            </a:xfrm>
          </p:grpSpPr>
          <p:sp>
            <p:nvSpPr>
              <p:cNvPr id="9" name="Oval 7"/>
              <p:cNvSpPr>
                <a:spLocks noChangeArrowheads="1"/>
              </p:cNvSpPr>
              <p:nvPr/>
            </p:nvSpPr>
            <p:spPr bwMode="auto">
              <a:xfrm flipV="1">
                <a:off x="2520" y="6762"/>
                <a:ext cx="78" cy="86"/>
              </a:xfrm>
              <a:prstGeom prst="ellipse">
                <a:avLst/>
              </a:prstGeom>
              <a:solidFill>
                <a:srgbClr val="FFFFFF"/>
              </a:solidFill>
              <a:ln w="9525">
                <a:solidFill>
                  <a:srgbClr val="000000"/>
                </a:solidFill>
                <a:round/>
                <a:headEnd/>
                <a:tailEnd/>
              </a:ln>
            </p:spPr>
            <p:txBody>
              <a:bodyPr/>
              <a:lstStyle/>
              <a:p>
                <a:endParaRPr lang="en-GB" altLang="en-US"/>
              </a:p>
            </p:txBody>
          </p:sp>
          <p:sp>
            <p:nvSpPr>
              <p:cNvPr id="10" name="Oval 8"/>
              <p:cNvSpPr>
                <a:spLocks noChangeArrowheads="1"/>
              </p:cNvSpPr>
              <p:nvPr/>
            </p:nvSpPr>
            <p:spPr bwMode="auto">
              <a:xfrm flipV="1">
                <a:off x="2514" y="6986"/>
                <a:ext cx="78" cy="86"/>
              </a:xfrm>
              <a:prstGeom prst="ellipse">
                <a:avLst/>
              </a:prstGeom>
              <a:solidFill>
                <a:srgbClr val="C0C0C0"/>
              </a:solidFill>
              <a:ln w="9525">
                <a:solidFill>
                  <a:srgbClr val="000000"/>
                </a:solidFill>
                <a:round/>
                <a:headEnd/>
                <a:tailEnd/>
              </a:ln>
            </p:spPr>
            <p:txBody>
              <a:bodyPr/>
              <a:lstStyle/>
              <a:p>
                <a:endParaRPr lang="en-GB" altLang="en-US"/>
              </a:p>
            </p:txBody>
          </p:sp>
          <p:sp>
            <p:nvSpPr>
              <p:cNvPr id="11" name="Oval 9"/>
              <p:cNvSpPr>
                <a:spLocks noChangeArrowheads="1"/>
              </p:cNvSpPr>
              <p:nvPr/>
            </p:nvSpPr>
            <p:spPr bwMode="auto">
              <a:xfrm flipV="1">
                <a:off x="2514" y="7196"/>
                <a:ext cx="78" cy="86"/>
              </a:xfrm>
              <a:prstGeom prst="ellipse">
                <a:avLst/>
              </a:prstGeom>
              <a:solidFill>
                <a:srgbClr val="808080"/>
              </a:solidFill>
              <a:ln w="9525">
                <a:solidFill>
                  <a:srgbClr val="000000"/>
                </a:solidFill>
                <a:round/>
                <a:headEnd/>
                <a:tailEnd/>
              </a:ln>
            </p:spPr>
            <p:txBody>
              <a:bodyPr/>
              <a:lstStyle/>
              <a:p>
                <a:endParaRPr lang="en-GB" altLang="en-US"/>
              </a:p>
            </p:txBody>
          </p:sp>
          <p:sp>
            <p:nvSpPr>
              <p:cNvPr id="12" name="Oval 10"/>
              <p:cNvSpPr>
                <a:spLocks noChangeArrowheads="1"/>
              </p:cNvSpPr>
              <p:nvPr/>
            </p:nvSpPr>
            <p:spPr bwMode="auto">
              <a:xfrm flipV="1">
                <a:off x="2514" y="7420"/>
                <a:ext cx="78" cy="86"/>
              </a:xfrm>
              <a:prstGeom prst="ellipse">
                <a:avLst/>
              </a:prstGeom>
              <a:solidFill>
                <a:srgbClr val="333333"/>
              </a:solidFill>
              <a:ln w="9525">
                <a:solidFill>
                  <a:srgbClr val="000000"/>
                </a:solidFill>
                <a:round/>
                <a:headEnd/>
                <a:tailEnd/>
              </a:ln>
            </p:spPr>
            <p:txBody>
              <a:bodyPr/>
              <a:lstStyle/>
              <a:p>
                <a:endParaRPr lang="en-GB" altLang="en-US"/>
              </a:p>
            </p:txBody>
          </p:sp>
          <p:sp>
            <p:nvSpPr>
              <p:cNvPr id="13" name="Text Box 11"/>
              <p:cNvSpPr txBox="1">
                <a:spLocks noChangeArrowheads="1"/>
              </p:cNvSpPr>
              <p:nvPr/>
            </p:nvSpPr>
            <p:spPr bwMode="auto">
              <a:xfrm>
                <a:off x="2699" y="6615"/>
                <a:ext cx="6790" cy="11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endParaRPr lang="en-GB" altLang="en-US" sz="800" dirty="0">
                  <a:solidFill>
                    <a:schemeClr val="bg2"/>
                  </a:solidFill>
                  <a:latin typeface="Arial" charset="0"/>
                </a:endParaRPr>
              </a:p>
              <a:p>
                <a:r>
                  <a:rPr lang="en-GB" altLang="en-US" sz="1600" dirty="0">
                    <a:latin typeface="Arial" charset="0"/>
                  </a:rPr>
                  <a:t>Articulation (Wise et al. 2001)</a:t>
                </a:r>
              </a:p>
              <a:p>
                <a:pPr>
                  <a:spcBef>
                    <a:spcPct val="50000"/>
                  </a:spcBef>
                </a:pPr>
                <a:r>
                  <a:rPr lang="en-GB" altLang="en-US" sz="1600" dirty="0">
                    <a:latin typeface="Arial" charset="0"/>
                  </a:rPr>
                  <a:t>Increasing numbers of channels of noise </a:t>
                </a:r>
                <a:r>
                  <a:rPr lang="en-GB" altLang="en-US" sz="1600" dirty="0" err="1">
                    <a:latin typeface="Arial" charset="0"/>
                  </a:rPr>
                  <a:t>vocoded</a:t>
                </a:r>
                <a:r>
                  <a:rPr lang="en-GB" altLang="en-US" sz="1600" dirty="0">
                    <a:latin typeface="Arial" charset="0"/>
                  </a:rPr>
                  <a:t> speech (Scott et al.)</a:t>
                </a:r>
              </a:p>
              <a:p>
                <a:pPr>
                  <a:spcBef>
                    <a:spcPct val="50000"/>
                  </a:spcBef>
                </a:pPr>
                <a:r>
                  <a:rPr lang="en-GB" altLang="en-US" sz="1600" dirty="0">
                    <a:latin typeface="Arial" charset="0"/>
                  </a:rPr>
                  <a:t>Phonological (versus acoustic) change (</a:t>
                </a:r>
                <a:r>
                  <a:rPr lang="en-GB" altLang="en-US" sz="1600" dirty="0" err="1">
                    <a:latin typeface="Arial" charset="0"/>
                  </a:rPr>
                  <a:t>Jacquemot</a:t>
                </a:r>
                <a:r>
                  <a:rPr lang="en-GB" altLang="en-US" sz="1600" dirty="0">
                    <a:latin typeface="Arial" charset="0"/>
                  </a:rPr>
                  <a:t> et al.)</a:t>
                </a:r>
              </a:p>
              <a:p>
                <a:endParaRPr lang="en-GB" altLang="en-US" sz="1600" dirty="0">
                  <a:latin typeface="Arial" charset="0"/>
                </a:endParaRPr>
              </a:p>
              <a:p>
                <a:r>
                  <a:rPr lang="en-GB" altLang="en-US" sz="1600" dirty="0">
                    <a:latin typeface="Arial" charset="0"/>
                  </a:rPr>
                  <a:t>Speech and noise </a:t>
                </a:r>
                <a:r>
                  <a:rPr lang="en-GB" altLang="en-US" sz="1600" dirty="0" err="1">
                    <a:latin typeface="Arial" charset="0"/>
                  </a:rPr>
                  <a:t>vocoded</a:t>
                </a:r>
                <a:r>
                  <a:rPr lang="en-GB" altLang="en-US" sz="1600" dirty="0">
                    <a:latin typeface="Arial" charset="0"/>
                  </a:rPr>
                  <a:t> speech (vs. spectrally rotated equivalents) </a:t>
                </a:r>
              </a:p>
              <a:p>
                <a:r>
                  <a:rPr lang="en-GB" altLang="en-US" sz="1600" dirty="0">
                    <a:latin typeface="Arial" charset="0"/>
                  </a:rPr>
                  <a:t>(Scott et al. 2000)</a:t>
                </a:r>
              </a:p>
            </p:txBody>
          </p:sp>
        </p:grpSp>
        <p:sp>
          <p:nvSpPr>
            <p:cNvPr id="14" name="Line 13"/>
            <p:cNvSpPr>
              <a:spLocks noChangeShapeType="1"/>
            </p:cNvSpPr>
            <p:nvPr/>
          </p:nvSpPr>
          <p:spPr bwMode="auto">
            <a:xfrm flipV="1">
              <a:off x="3178299" y="2196356"/>
              <a:ext cx="2232025" cy="10795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 name="Text Box 14"/>
            <p:cNvSpPr txBox="1">
              <a:spLocks noChangeArrowheads="1"/>
            </p:cNvSpPr>
            <p:nvPr/>
          </p:nvSpPr>
          <p:spPr bwMode="auto">
            <a:xfrm>
              <a:off x="5410324" y="1835994"/>
              <a:ext cx="32051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spcBef>
                  <a:spcPct val="50000"/>
                </a:spcBef>
              </a:pPr>
              <a:r>
                <a:rPr lang="en-GB" altLang="en-US" dirty="0">
                  <a:latin typeface="Arial" charset="0"/>
                </a:rPr>
                <a:t>“Where/How”</a:t>
              </a:r>
            </a:p>
          </p:txBody>
        </p:sp>
        <p:sp>
          <p:nvSpPr>
            <p:cNvPr id="16" name="Text Box 15"/>
            <p:cNvSpPr txBox="1">
              <a:spLocks noChangeArrowheads="1"/>
            </p:cNvSpPr>
            <p:nvPr/>
          </p:nvSpPr>
          <p:spPr bwMode="auto">
            <a:xfrm>
              <a:off x="225549" y="4175969"/>
              <a:ext cx="32051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spcBef>
                  <a:spcPct val="50000"/>
                </a:spcBef>
              </a:pPr>
              <a:r>
                <a:rPr lang="en-GB" altLang="en-US">
                  <a:latin typeface="Arial" charset="0"/>
                </a:rPr>
                <a:t>“What”</a:t>
              </a:r>
            </a:p>
          </p:txBody>
        </p:sp>
        <p:sp>
          <p:nvSpPr>
            <p:cNvPr id="17" name="Line 16"/>
            <p:cNvSpPr>
              <a:spLocks noChangeShapeType="1"/>
            </p:cNvSpPr>
            <p:nvPr/>
          </p:nvSpPr>
          <p:spPr bwMode="auto">
            <a:xfrm flipV="1">
              <a:off x="1125661" y="3888631"/>
              <a:ext cx="576263" cy="39528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8" name="Title 1"/>
          <p:cNvSpPr>
            <a:spLocks noGrp="1"/>
          </p:cNvSpPr>
          <p:nvPr>
            <p:ph type="title"/>
          </p:nvPr>
        </p:nvSpPr>
        <p:spPr>
          <a:xfrm>
            <a:off x="457200" y="274638"/>
            <a:ext cx="8229600" cy="1143000"/>
          </a:xfrm>
        </p:spPr>
        <p:txBody>
          <a:bodyPr>
            <a:normAutofit fontScale="90000"/>
          </a:bodyPr>
          <a:lstStyle/>
          <a:p>
            <a:r>
              <a:rPr lang="en-GB" altLang="en-US" dirty="0"/>
              <a:t>Classic neuroimaging evidence about language processing</a:t>
            </a:r>
            <a:endParaRPr lang="en-GB" dirty="0"/>
          </a:p>
        </p:txBody>
      </p:sp>
      <p:sp>
        <p:nvSpPr>
          <p:cNvPr id="3" name="TextBox 2"/>
          <p:cNvSpPr txBox="1"/>
          <p:nvPr/>
        </p:nvSpPr>
        <p:spPr>
          <a:xfrm>
            <a:off x="4283968" y="1814453"/>
            <a:ext cx="4392488" cy="4524315"/>
          </a:xfrm>
          <a:prstGeom prst="rect">
            <a:avLst/>
          </a:prstGeom>
          <a:noFill/>
        </p:spPr>
        <p:txBody>
          <a:bodyPr wrap="square" rtlCol="0">
            <a:spAutoFit/>
          </a:bodyPr>
          <a:lstStyle/>
          <a:p>
            <a:r>
              <a:rPr lang="en-GB" sz="2400" dirty="0" err="1" smtClean="0">
                <a:solidFill>
                  <a:schemeClr val="bg1">
                    <a:lumMod val="85000"/>
                  </a:schemeClr>
                </a:solidFill>
              </a:rPr>
              <a:t>Hickock</a:t>
            </a:r>
            <a:r>
              <a:rPr lang="en-GB" sz="2400" dirty="0" smtClean="0">
                <a:solidFill>
                  <a:schemeClr val="bg1">
                    <a:lumMod val="85000"/>
                  </a:schemeClr>
                </a:solidFill>
              </a:rPr>
              <a:t> &amp; </a:t>
            </a:r>
            <a:r>
              <a:rPr lang="en-GB" sz="2400" dirty="0" err="1" smtClean="0">
                <a:solidFill>
                  <a:schemeClr val="bg1">
                    <a:lumMod val="85000"/>
                  </a:schemeClr>
                </a:solidFill>
              </a:rPr>
              <a:t>Poeppel</a:t>
            </a:r>
            <a:r>
              <a:rPr lang="en-GB" sz="2400" dirty="0" smtClean="0">
                <a:solidFill>
                  <a:schemeClr val="bg1">
                    <a:lumMod val="85000"/>
                  </a:schemeClr>
                </a:solidFill>
              </a:rPr>
              <a:t> (2004)</a:t>
            </a:r>
          </a:p>
          <a:p>
            <a:endParaRPr lang="en-GB" sz="2400" dirty="0">
              <a:solidFill>
                <a:schemeClr val="bg1">
                  <a:lumMod val="85000"/>
                </a:schemeClr>
              </a:solidFill>
            </a:endParaRPr>
          </a:p>
          <a:p>
            <a:r>
              <a:rPr lang="en-GB" sz="2000" dirty="0" smtClean="0">
                <a:solidFill>
                  <a:schemeClr val="bg1">
                    <a:lumMod val="85000"/>
                  </a:schemeClr>
                </a:solidFill>
              </a:rPr>
              <a:t>Superior Temporal </a:t>
            </a:r>
            <a:r>
              <a:rPr lang="en-GB" sz="2000" dirty="0" err="1" smtClean="0">
                <a:solidFill>
                  <a:schemeClr val="bg1">
                    <a:lumMod val="85000"/>
                  </a:schemeClr>
                </a:solidFill>
              </a:rPr>
              <a:t>Gyrus</a:t>
            </a:r>
            <a:endParaRPr lang="en-GB" sz="2000" dirty="0" smtClean="0">
              <a:solidFill>
                <a:schemeClr val="bg1">
                  <a:lumMod val="85000"/>
                </a:schemeClr>
              </a:solidFill>
            </a:endParaRPr>
          </a:p>
          <a:p>
            <a:pPr marL="800100" lvl="1" indent="-342900">
              <a:buFont typeface="Arial" pitchFamily="34" charset="0"/>
              <a:buChar char="•"/>
            </a:pPr>
            <a:r>
              <a:rPr lang="en-GB" sz="2000" dirty="0" smtClean="0">
                <a:solidFill>
                  <a:schemeClr val="bg1">
                    <a:lumMod val="85000"/>
                  </a:schemeClr>
                </a:solidFill>
              </a:rPr>
              <a:t>Bilateral (both hemispheres)</a:t>
            </a:r>
          </a:p>
          <a:p>
            <a:pPr marL="800100" lvl="1" indent="-342900">
              <a:buFont typeface="Arial" pitchFamily="34" charset="0"/>
              <a:buChar char="•"/>
            </a:pPr>
            <a:r>
              <a:rPr lang="en-GB" sz="2000" dirty="0" smtClean="0">
                <a:solidFill>
                  <a:schemeClr val="bg1">
                    <a:lumMod val="85000"/>
                  </a:schemeClr>
                </a:solidFill>
              </a:rPr>
              <a:t>Acoustic-phonetic forms</a:t>
            </a:r>
          </a:p>
          <a:p>
            <a:r>
              <a:rPr lang="en-GB" sz="2000" b="1" dirty="0" smtClean="0">
                <a:solidFill>
                  <a:schemeClr val="bg1">
                    <a:lumMod val="85000"/>
                  </a:schemeClr>
                </a:solidFill>
              </a:rPr>
              <a:t>Dorsal Stream (left only)</a:t>
            </a:r>
          </a:p>
          <a:p>
            <a:pPr marL="800100" lvl="1" indent="-342900">
              <a:buFont typeface="Arial" pitchFamily="34" charset="0"/>
              <a:buChar char="•"/>
            </a:pPr>
            <a:r>
              <a:rPr lang="en-GB" sz="2000" dirty="0" smtClean="0">
                <a:solidFill>
                  <a:schemeClr val="bg1">
                    <a:lumMod val="85000"/>
                  </a:schemeClr>
                </a:solidFill>
              </a:rPr>
              <a:t>Wernicke’s area</a:t>
            </a:r>
          </a:p>
          <a:p>
            <a:pPr marL="800100" lvl="1" indent="-342900">
              <a:buFont typeface="Arial" pitchFamily="34" charset="0"/>
              <a:buChar char="•"/>
            </a:pPr>
            <a:r>
              <a:rPr lang="en-GB" sz="2000" dirty="0" err="1" smtClean="0">
                <a:solidFill>
                  <a:schemeClr val="bg1">
                    <a:lumMod val="85000"/>
                  </a:schemeClr>
                </a:solidFill>
              </a:rPr>
              <a:t>Broca’s</a:t>
            </a:r>
            <a:r>
              <a:rPr lang="en-GB" sz="2000" dirty="0" smtClean="0">
                <a:solidFill>
                  <a:schemeClr val="bg1">
                    <a:lumMod val="85000"/>
                  </a:schemeClr>
                </a:solidFill>
              </a:rPr>
              <a:t> area</a:t>
            </a:r>
          </a:p>
          <a:p>
            <a:pPr marL="800100" lvl="1" indent="-342900">
              <a:buFont typeface="Arial" pitchFamily="34" charset="0"/>
              <a:buChar char="•"/>
            </a:pPr>
            <a:r>
              <a:rPr lang="en-GB" sz="2000" dirty="0" smtClean="0">
                <a:solidFill>
                  <a:schemeClr val="bg1">
                    <a:lumMod val="85000"/>
                  </a:schemeClr>
                </a:solidFill>
              </a:rPr>
              <a:t>Motor cortex</a:t>
            </a:r>
          </a:p>
          <a:p>
            <a:pPr marL="800100" lvl="1" indent="-342900">
              <a:buFont typeface="Arial" pitchFamily="34" charset="0"/>
              <a:buChar char="•"/>
            </a:pPr>
            <a:r>
              <a:rPr lang="en-GB" sz="2000" dirty="0" smtClean="0">
                <a:solidFill>
                  <a:schemeClr val="bg1">
                    <a:lumMod val="85000"/>
                  </a:schemeClr>
                </a:solidFill>
              </a:rPr>
              <a:t>Articulatory forms</a:t>
            </a:r>
          </a:p>
          <a:p>
            <a:r>
              <a:rPr lang="en-GB" sz="2000" b="1" dirty="0" smtClean="0">
                <a:solidFill>
                  <a:schemeClr val="bg1">
                    <a:lumMod val="85000"/>
                  </a:schemeClr>
                </a:solidFill>
              </a:rPr>
              <a:t>Ventral Stream (left only)</a:t>
            </a:r>
          </a:p>
          <a:p>
            <a:pPr marL="800100" lvl="1" indent="-342900">
              <a:buFont typeface="Arial" pitchFamily="34" charset="0"/>
              <a:buChar char="•"/>
            </a:pPr>
            <a:r>
              <a:rPr lang="en-GB" sz="2000" dirty="0" smtClean="0">
                <a:solidFill>
                  <a:schemeClr val="bg1">
                    <a:lumMod val="85000"/>
                  </a:schemeClr>
                </a:solidFill>
              </a:rPr>
              <a:t>Posterior Inferior Temporal Lobe</a:t>
            </a:r>
          </a:p>
          <a:p>
            <a:pPr marL="800100" lvl="1" indent="-342900">
              <a:buFont typeface="Arial" pitchFamily="34" charset="0"/>
              <a:buChar char="•"/>
            </a:pPr>
            <a:r>
              <a:rPr lang="en-GB" sz="2000" dirty="0" smtClean="0">
                <a:solidFill>
                  <a:schemeClr val="bg1">
                    <a:lumMod val="85000"/>
                  </a:schemeClr>
                </a:solidFill>
              </a:rPr>
              <a:t>Sound-meaning interface</a:t>
            </a:r>
            <a:endParaRPr lang="en-GB" sz="2000" dirty="0">
              <a:solidFill>
                <a:schemeClr val="bg1">
                  <a:lumMod val="85000"/>
                </a:schemeClr>
              </a:solidFill>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676" y="1828427"/>
            <a:ext cx="3535292" cy="4658591"/>
          </a:xfrm>
          <a:prstGeom prst="rect">
            <a:avLst/>
          </a:prstGeom>
        </p:spPr>
      </p:pic>
      <p:sp>
        <p:nvSpPr>
          <p:cNvPr id="20" name="Oval 19"/>
          <p:cNvSpPr/>
          <p:nvPr/>
        </p:nvSpPr>
        <p:spPr>
          <a:xfrm>
            <a:off x="2876600" y="1713565"/>
            <a:ext cx="1296144" cy="42561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2905820" y="3461381"/>
            <a:ext cx="1296144" cy="42561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p:nvPr/>
        </p:nvCxnSpPr>
        <p:spPr>
          <a:xfrm>
            <a:off x="2339752" y="5229200"/>
            <a:ext cx="536848" cy="22136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2123728" y="4725145"/>
            <a:ext cx="576064" cy="36887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339752" y="5085185"/>
            <a:ext cx="360040" cy="14401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979712" y="5162459"/>
            <a:ext cx="720080" cy="288103"/>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21702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3" presetClass="emph" presetSubtype="2" fill="hold" nodeType="withEffect">
                                  <p:stCondLst>
                                    <p:cond delay="0"/>
                                  </p:stCondLst>
                                  <p:childTnLst>
                                    <p:animClr clrSpc="rgb" dir="cw">
                                      <p:cBhvr override="childStyle">
                                        <p:cTn id="9" dur="500" fill="hold"/>
                                        <p:tgtEl>
                                          <p:spTgt spid="3">
                                            <p:txEl>
                                              <p:pRg st="4" end="4"/>
                                            </p:txEl>
                                          </p:spTgt>
                                        </p:tgtEl>
                                        <p:attrNameLst>
                                          <p:attrName>style.color</p:attrName>
                                        </p:attrNameLst>
                                      </p:cBhvr>
                                      <p:to>
                                        <a:schemeClr val="accent2"/>
                                      </p:to>
                                    </p:animClr>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500" fill="hold"/>
                                        <p:tgtEl>
                                          <p:spTgt spid="3">
                                            <p:txEl>
                                              <p:pRg st="9" end="9"/>
                                            </p:txEl>
                                          </p:spTgt>
                                        </p:tgtEl>
                                        <p:attrNameLst>
                                          <p:attrName>style.color</p:attrName>
                                        </p:attrNameLst>
                                      </p:cBhvr>
                                      <p:to>
                                        <a:schemeClr val="accent2"/>
                                      </p:to>
                                    </p:animClr>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9"/>
                                        </p:tgtEl>
                                      </p:cBhvr>
                                    </p:animEffect>
                                    <p:set>
                                      <p:cBhvr>
                                        <p:cTn id="47" dur="1" fill="hold">
                                          <p:stCondLst>
                                            <p:cond delay="499"/>
                                          </p:stCondLst>
                                        </p:cTn>
                                        <p:tgtEl>
                                          <p:spTgt spid="29"/>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6"/>
                                        </p:tgtEl>
                                      </p:cBhvr>
                                    </p:animEffect>
                                    <p:set>
                                      <p:cBhvr>
                                        <p:cTn id="50" dur="1" fill="hold">
                                          <p:stCondLst>
                                            <p:cond delay="499"/>
                                          </p:stCondLst>
                                        </p:cTn>
                                        <p:tgtEl>
                                          <p:spTgt spid="36"/>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fade">
                                      <p:cBhvr>
                                        <p:cTn id="59" dur="500"/>
                                        <p:tgtEl>
                                          <p:spTgt spid="3">
                                            <p:txEl>
                                              <p:pRg st="10" end="10"/>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Effect transition="in" filter="fade">
                                      <p:cBhvr>
                                        <p:cTn id="65" dur="500"/>
                                        <p:tgtEl>
                                          <p:spTgt spid="3">
                                            <p:txEl>
                                              <p:pRg st="12" end="1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mph" presetSubtype="2" fill="hold" nodeType="clickEffect">
                                  <p:stCondLst>
                                    <p:cond delay="0"/>
                                  </p:stCondLst>
                                  <p:childTnLst>
                                    <p:animClr clrSpc="rgb" dir="cw">
                                      <p:cBhvr override="childStyle">
                                        <p:cTn id="69" dur="500" fill="hold"/>
                                        <p:tgtEl>
                                          <p:spTgt spid="3">
                                            <p:txEl>
                                              <p:pRg st="12" end="12"/>
                                            </p:txEl>
                                          </p:spTgt>
                                        </p:tgtEl>
                                        <p:attrNameLst>
                                          <p:attrName>style.color</p:attrName>
                                        </p:attrNameLst>
                                      </p:cBhvr>
                                      <p:to>
                                        <a:schemeClr val="accent2"/>
                                      </p:to>
                                    </p:animClr>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2"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10"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4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t>Lateralisation of language functions</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82032194"/>
              </p:ext>
            </p:extLst>
          </p:nvPr>
        </p:nvGraphicFramePr>
        <p:xfrm>
          <a:off x="395536" y="7245424"/>
          <a:ext cx="8229600" cy="3779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GB" sz="2400" dirty="0" smtClean="0"/>
                        <a:t>Left Hemisphere</a:t>
                      </a:r>
                      <a:endParaRPr lang="en-GB" sz="2400" dirty="0"/>
                    </a:p>
                  </a:txBody>
                  <a:tcPr/>
                </a:tc>
                <a:tc>
                  <a:txBody>
                    <a:bodyPr/>
                    <a:lstStyle/>
                    <a:p>
                      <a:r>
                        <a:rPr lang="en-GB" sz="2400" dirty="0" smtClean="0"/>
                        <a:t>Right Hemisphere</a:t>
                      </a:r>
                      <a:endParaRPr lang="en-GB" sz="2400" dirty="0"/>
                    </a:p>
                  </a:txBody>
                  <a:tcPr/>
                </a:tc>
              </a:tr>
              <a:tr h="370840">
                <a:tc>
                  <a:txBody>
                    <a:bodyPr/>
                    <a:lstStyle/>
                    <a:p>
                      <a:pPr eaLnBrk="1" hangingPunct="1"/>
                      <a:r>
                        <a:rPr lang="en-GB" altLang="en-US" sz="2000" dirty="0" smtClean="0"/>
                        <a:t>Traditionally thought to be dominant for language processing</a:t>
                      </a:r>
                    </a:p>
                    <a:p>
                      <a:pPr eaLnBrk="1" hangingPunct="1"/>
                      <a:r>
                        <a:rPr lang="en-GB" altLang="en-US" sz="2000" dirty="0" smtClean="0"/>
                        <a:t>Preference for </a:t>
                      </a:r>
                      <a:r>
                        <a:rPr lang="en-GB" altLang="en-US" sz="2000" i="1" dirty="0" smtClean="0"/>
                        <a:t>intelligible </a:t>
                      </a:r>
                      <a:r>
                        <a:rPr lang="en-GB" altLang="en-US" sz="2000" dirty="0" smtClean="0"/>
                        <a:t>speech (Scott et al.)</a:t>
                      </a:r>
                    </a:p>
                    <a:p>
                      <a:endParaRPr lang="en-GB" sz="1600" dirty="0"/>
                    </a:p>
                  </a:txBody>
                  <a:tcPr/>
                </a:tc>
                <a:tc>
                  <a:txBody>
                    <a:bodyPr/>
                    <a:lstStyle/>
                    <a:p>
                      <a:pPr eaLnBrk="1" hangingPunct="1"/>
                      <a:r>
                        <a:rPr lang="en-GB" altLang="en-US" sz="2000" dirty="0" smtClean="0"/>
                        <a:t>Damage </a:t>
                      </a:r>
                      <a:r>
                        <a:rPr lang="en-GB" altLang="en-US" sz="2000" i="1" u="sng" dirty="0" smtClean="0"/>
                        <a:t>may</a:t>
                      </a:r>
                      <a:r>
                        <a:rPr lang="en-GB" altLang="en-US" sz="2000" dirty="0" smtClean="0"/>
                        <a:t> spare production and comprehension, but can lead to problems with pragmatic ability, prosody, speaker characteristics (</a:t>
                      </a:r>
                      <a:r>
                        <a:rPr lang="en-GB" altLang="en-US" sz="2000" dirty="0" err="1" smtClean="0">
                          <a:solidFill>
                            <a:schemeClr val="tx1"/>
                          </a:solidFill>
                        </a:rPr>
                        <a:t>phonagnosia</a:t>
                      </a:r>
                      <a:r>
                        <a:rPr lang="en-GB" altLang="en-US" sz="2000" dirty="0" smtClean="0"/>
                        <a:t>), recognition of music &amp; environmental sounds</a:t>
                      </a:r>
                    </a:p>
                    <a:p>
                      <a:pPr lvl="2" eaLnBrk="1" hangingPunct="1">
                        <a:buFontTx/>
                        <a:buNone/>
                      </a:pPr>
                      <a:endParaRPr lang="en-US" altLang="en-US" sz="1600" dirty="0" smtClean="0"/>
                    </a:p>
                    <a:p>
                      <a:endParaRPr lang="en-GB" sz="1600" dirty="0"/>
                    </a:p>
                  </a:txBody>
                  <a:tcPr/>
                </a:tc>
              </a:tr>
              <a:tr h="370840">
                <a:tc>
                  <a:txBody>
                    <a:bodyPr/>
                    <a:lstStyle/>
                    <a:p>
                      <a:r>
                        <a:rPr lang="en-GB" sz="1800" dirty="0" smtClean="0"/>
                        <a:t>Possibly more sensitive to phonetic form with</a:t>
                      </a:r>
                      <a:r>
                        <a:rPr lang="en-GB" sz="1800" baseline="0" dirty="0" smtClean="0"/>
                        <a:t> </a:t>
                      </a:r>
                      <a:r>
                        <a:rPr lang="en-GB" sz="1800" dirty="0" smtClean="0"/>
                        <a:t>better time resolution (limited</a:t>
                      </a:r>
                      <a:r>
                        <a:rPr lang="en-GB" sz="1800" baseline="0" dirty="0" smtClean="0"/>
                        <a:t> evidence</a:t>
                      </a:r>
                      <a:r>
                        <a:rPr lang="en-GB" sz="1800" dirty="0" smtClean="0"/>
                        <a:t>)</a:t>
                      </a:r>
                      <a:endParaRPr lang="en-GB" sz="1800" dirty="0"/>
                    </a:p>
                  </a:txBody>
                  <a:tcPr/>
                </a:tc>
                <a:tc>
                  <a:txBody>
                    <a:bodyPr/>
                    <a:lstStyle/>
                    <a:p>
                      <a:r>
                        <a:rPr lang="en-GB" sz="1800" dirty="0" smtClean="0"/>
                        <a:t>Possibly more sensitive to speaker characteristics with better frequency resolution (limited evidence)</a:t>
                      </a:r>
                      <a:endParaRPr lang="en-GB" sz="1800" dirty="0"/>
                    </a:p>
                  </a:txBody>
                  <a:tcPr/>
                </a:tc>
              </a:tr>
            </a:tbl>
          </a:graphicData>
        </a:graphic>
      </p:graphicFrame>
      <p:sp>
        <p:nvSpPr>
          <p:cNvPr id="4" name="Slide Number Placeholder 3"/>
          <p:cNvSpPr>
            <a:spLocks noGrp="1"/>
          </p:cNvSpPr>
          <p:nvPr>
            <p:ph type="sldNum" sz="quarter" idx="12"/>
          </p:nvPr>
        </p:nvSpPr>
        <p:spPr/>
        <p:txBody>
          <a:bodyPr/>
          <a:lstStyle/>
          <a:p>
            <a:fld id="{FF012701-F47E-4966-A2AB-C874AE5E7BB7}" type="slidenum">
              <a:rPr lang="en-GB" smtClean="0"/>
              <a:pPr/>
              <a:t>41</a:t>
            </a:fld>
            <a:r>
              <a:rPr lang="en-GB" dirty="0" smtClean="0"/>
              <a:t> of 50</a:t>
            </a:r>
          </a:p>
        </p:txBody>
      </p:sp>
      <p:sp>
        <p:nvSpPr>
          <p:cNvPr id="7" name="TextBox 6"/>
          <p:cNvSpPr txBox="1"/>
          <p:nvPr/>
        </p:nvSpPr>
        <p:spPr>
          <a:xfrm>
            <a:off x="395536" y="6093296"/>
            <a:ext cx="7337858" cy="1200329"/>
          </a:xfrm>
          <a:prstGeom prst="rect">
            <a:avLst/>
          </a:prstGeom>
          <a:noFill/>
        </p:spPr>
        <p:txBody>
          <a:bodyPr wrap="square" rtlCol="0">
            <a:spAutoFit/>
          </a:bodyPr>
          <a:lstStyle/>
          <a:p>
            <a:pPr marL="0" lvl="2"/>
            <a:r>
              <a:rPr lang="en-GB" altLang="en-US" dirty="0" err="1" smtClean="0">
                <a:solidFill>
                  <a:schemeClr val="bg1">
                    <a:lumMod val="85000"/>
                  </a:schemeClr>
                </a:solidFill>
              </a:rPr>
              <a:t>Zatorre</a:t>
            </a:r>
            <a:r>
              <a:rPr lang="en-GB" altLang="en-US" dirty="0" smtClean="0">
                <a:solidFill>
                  <a:schemeClr val="bg1">
                    <a:lumMod val="85000"/>
                  </a:schemeClr>
                </a:solidFill>
              </a:rPr>
              <a:t>, et al. (2002); Scott, et al. (2009); </a:t>
            </a:r>
            <a:r>
              <a:rPr lang="en-GB" dirty="0" smtClean="0">
                <a:solidFill>
                  <a:schemeClr val="bg1">
                    <a:lumMod val="85000"/>
                  </a:schemeClr>
                </a:solidFill>
              </a:rPr>
              <a:t>Francis </a:t>
            </a:r>
            <a:r>
              <a:rPr lang="en-GB" dirty="0">
                <a:solidFill>
                  <a:schemeClr val="bg1">
                    <a:lumMod val="85000"/>
                  </a:schemeClr>
                </a:solidFill>
              </a:rPr>
              <a:t>&amp; </a:t>
            </a:r>
            <a:r>
              <a:rPr lang="en-GB" dirty="0" smtClean="0">
                <a:solidFill>
                  <a:schemeClr val="bg1">
                    <a:lumMod val="85000"/>
                  </a:schemeClr>
                </a:solidFill>
              </a:rPr>
              <a:t>Driscoll (2006);</a:t>
            </a:r>
          </a:p>
          <a:p>
            <a:pPr marL="0" lvl="2"/>
            <a:r>
              <a:rPr lang="en-GB" dirty="0" err="1" smtClean="0">
                <a:solidFill>
                  <a:schemeClr val="bg1">
                    <a:lumMod val="85000"/>
                  </a:schemeClr>
                </a:solidFill>
              </a:rPr>
              <a:t>Friederici</a:t>
            </a:r>
            <a:r>
              <a:rPr lang="en-GB" dirty="0" smtClean="0">
                <a:solidFill>
                  <a:schemeClr val="bg1">
                    <a:lumMod val="85000"/>
                  </a:schemeClr>
                </a:solidFill>
              </a:rPr>
              <a:t> (2011)</a:t>
            </a:r>
            <a:endParaRPr lang="en-GB" dirty="0">
              <a:solidFill>
                <a:schemeClr val="bg1">
                  <a:lumMod val="85000"/>
                </a:schemeClr>
              </a:solidFill>
            </a:endParaRPr>
          </a:p>
          <a:p>
            <a:endParaRPr lang="en-GB" altLang="en-US" dirty="0"/>
          </a:p>
          <a:p>
            <a:endParaRPr lang="en-GB" dirty="0"/>
          </a:p>
        </p:txBody>
      </p:sp>
      <p:sp>
        <p:nvSpPr>
          <p:cNvPr id="10" name="AutoShape 4"/>
          <p:cNvSpPr>
            <a:spLocks noChangeAspect="1" noChangeArrowheads="1" noTextEdit="1"/>
          </p:cNvSpPr>
          <p:nvPr/>
        </p:nvSpPr>
        <p:spPr bwMode="auto">
          <a:xfrm>
            <a:off x="445181" y="1786392"/>
            <a:ext cx="8228013" cy="39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6"/>
          <p:cNvSpPr>
            <a:spLocks noChangeArrowheads="1"/>
          </p:cNvSpPr>
          <p:nvPr/>
        </p:nvSpPr>
        <p:spPr bwMode="auto">
          <a:xfrm>
            <a:off x="445181" y="1830842"/>
            <a:ext cx="4114800" cy="457200"/>
          </a:xfrm>
          <a:prstGeom prst="rect">
            <a:avLst/>
          </a:prstGeom>
          <a:solidFill>
            <a:srgbClr val="838D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Rectangle 7"/>
          <p:cNvSpPr>
            <a:spLocks noChangeArrowheads="1"/>
          </p:cNvSpPr>
          <p:nvPr/>
        </p:nvSpPr>
        <p:spPr bwMode="auto">
          <a:xfrm>
            <a:off x="4559981" y="1832429"/>
            <a:ext cx="4114800" cy="457200"/>
          </a:xfrm>
          <a:prstGeom prst="rect">
            <a:avLst/>
          </a:prstGeom>
          <a:solidFill>
            <a:srgbClr val="838D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8"/>
          <p:cNvSpPr>
            <a:spLocks noChangeArrowheads="1"/>
          </p:cNvSpPr>
          <p:nvPr/>
        </p:nvSpPr>
        <p:spPr bwMode="auto">
          <a:xfrm>
            <a:off x="445181" y="2288042"/>
            <a:ext cx="4114800" cy="2408237"/>
          </a:xfrm>
          <a:prstGeom prst="rect">
            <a:avLst/>
          </a:prstGeom>
          <a:solidFill>
            <a:srgbClr val="D9DB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9"/>
          <p:cNvSpPr>
            <a:spLocks noChangeArrowheads="1"/>
          </p:cNvSpPr>
          <p:nvPr/>
        </p:nvSpPr>
        <p:spPr bwMode="auto">
          <a:xfrm>
            <a:off x="4559981" y="2289629"/>
            <a:ext cx="4114800" cy="2406650"/>
          </a:xfrm>
          <a:prstGeom prst="rect">
            <a:avLst/>
          </a:prstGeom>
          <a:solidFill>
            <a:srgbClr val="D9DB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2"/>
          <p:cNvSpPr>
            <a:spLocks noChangeArrowheads="1"/>
          </p:cNvSpPr>
          <p:nvPr/>
        </p:nvSpPr>
        <p:spPr bwMode="auto">
          <a:xfrm>
            <a:off x="4553631" y="1824492"/>
            <a:ext cx="12700" cy="37925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13"/>
          <p:cNvSpPr>
            <a:spLocks noChangeArrowheads="1"/>
          </p:cNvSpPr>
          <p:nvPr/>
        </p:nvSpPr>
        <p:spPr bwMode="auto">
          <a:xfrm>
            <a:off x="438831" y="2270579"/>
            <a:ext cx="8242301" cy="381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14"/>
          <p:cNvSpPr>
            <a:spLocks noChangeArrowheads="1"/>
          </p:cNvSpPr>
          <p:nvPr/>
        </p:nvSpPr>
        <p:spPr bwMode="auto">
          <a:xfrm>
            <a:off x="438831" y="4689929"/>
            <a:ext cx="8242301"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15"/>
          <p:cNvSpPr>
            <a:spLocks noChangeArrowheads="1"/>
          </p:cNvSpPr>
          <p:nvPr/>
        </p:nvSpPr>
        <p:spPr bwMode="auto">
          <a:xfrm>
            <a:off x="438831" y="1824492"/>
            <a:ext cx="12700" cy="37925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16"/>
          <p:cNvSpPr>
            <a:spLocks noChangeArrowheads="1"/>
          </p:cNvSpPr>
          <p:nvPr/>
        </p:nvSpPr>
        <p:spPr bwMode="auto">
          <a:xfrm>
            <a:off x="8668431" y="1824492"/>
            <a:ext cx="12700" cy="37925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17"/>
          <p:cNvSpPr>
            <a:spLocks noChangeArrowheads="1"/>
          </p:cNvSpPr>
          <p:nvPr/>
        </p:nvSpPr>
        <p:spPr bwMode="auto">
          <a:xfrm>
            <a:off x="438831" y="1824492"/>
            <a:ext cx="8242301"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18"/>
          <p:cNvSpPr>
            <a:spLocks noChangeArrowheads="1"/>
          </p:cNvSpPr>
          <p:nvPr/>
        </p:nvSpPr>
        <p:spPr bwMode="auto">
          <a:xfrm>
            <a:off x="438831" y="5604329"/>
            <a:ext cx="8242301"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Rectangle 19"/>
          <p:cNvSpPr>
            <a:spLocks noChangeArrowheads="1"/>
          </p:cNvSpPr>
          <p:nvPr/>
        </p:nvSpPr>
        <p:spPr bwMode="auto">
          <a:xfrm>
            <a:off x="537256" y="1873704"/>
            <a:ext cx="2517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FFFFF"/>
                </a:solidFill>
                <a:effectLst/>
                <a:latin typeface="Trebuchet MS" pitchFamily="34" charset="0"/>
                <a:cs typeface="Arial" pitchFamily="34" charset="0"/>
              </a:rPr>
              <a:t>Left Hemisphere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Rectangle 20"/>
          <p:cNvSpPr>
            <a:spLocks noChangeArrowheads="1"/>
          </p:cNvSpPr>
          <p:nvPr/>
        </p:nvSpPr>
        <p:spPr bwMode="auto">
          <a:xfrm>
            <a:off x="4652056" y="1873704"/>
            <a:ext cx="2671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Trebuchet MS" pitchFamily="34" charset="0"/>
                <a:cs typeface="Arial" pitchFamily="34" charset="0"/>
              </a:rPr>
              <a:t>Right Hemisphere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6412" name="Group 16411"/>
          <p:cNvGrpSpPr/>
          <p:nvPr/>
        </p:nvGrpSpPr>
        <p:grpSpPr>
          <a:xfrm>
            <a:off x="537256" y="2332492"/>
            <a:ext cx="4000122" cy="1371797"/>
            <a:chOff x="537256" y="2332492"/>
            <a:chExt cx="4000122" cy="1371797"/>
          </a:xfrm>
        </p:grpSpPr>
        <p:sp>
          <p:nvSpPr>
            <p:cNvPr id="30" name="Rectangle 25"/>
            <p:cNvSpPr>
              <a:spLocks noChangeArrowheads="1"/>
            </p:cNvSpPr>
            <p:nvPr/>
          </p:nvSpPr>
          <p:spPr bwMode="auto">
            <a:xfrm>
              <a:off x="3591606" y="3321702"/>
              <a:ext cx="9457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rebuchet MS" pitchFamily="34" charset="0"/>
                  <a:cs typeface="Arial" pitchFamily="34" charset="0"/>
                </a:rPr>
                <a:t> speech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6408" name="Group 16407"/>
            <p:cNvGrpSpPr/>
            <p:nvPr/>
          </p:nvGrpSpPr>
          <p:grpSpPr>
            <a:xfrm>
              <a:off x="537256" y="2332492"/>
              <a:ext cx="3937000" cy="1371797"/>
              <a:chOff x="549275" y="2020888"/>
              <a:chExt cx="3937000" cy="1371797"/>
            </a:xfrm>
          </p:grpSpPr>
          <p:sp>
            <p:nvSpPr>
              <p:cNvPr id="26" name="Rectangle 21"/>
              <p:cNvSpPr>
                <a:spLocks noChangeArrowheads="1"/>
              </p:cNvSpPr>
              <p:nvPr/>
            </p:nvSpPr>
            <p:spPr bwMode="auto">
              <a:xfrm>
                <a:off x="549275" y="2020888"/>
                <a:ext cx="32639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rebuchet MS" pitchFamily="34" charset="0"/>
                    <a:cs typeface="Arial" pitchFamily="34" charset="0"/>
                  </a:rPr>
                  <a:t>Traditionally thought to be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Rectangle 22"/>
              <p:cNvSpPr>
                <a:spLocks noChangeArrowheads="1"/>
              </p:cNvSpPr>
              <p:nvPr/>
            </p:nvSpPr>
            <p:spPr bwMode="auto">
              <a:xfrm>
                <a:off x="549275" y="2325688"/>
                <a:ext cx="39370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rebuchet MS" pitchFamily="34" charset="0"/>
                    <a:cs typeface="Arial" pitchFamily="34" charset="0"/>
                  </a:rPr>
                  <a:t>dominant for language processing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8" name="Rectangle 23"/>
              <p:cNvSpPr>
                <a:spLocks noChangeArrowheads="1"/>
              </p:cNvSpPr>
              <p:nvPr/>
            </p:nvSpPr>
            <p:spPr bwMode="auto">
              <a:xfrm>
                <a:off x="549275" y="3010098"/>
                <a:ext cx="1843088"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rebuchet MS" pitchFamily="34" charset="0"/>
                    <a:cs typeface="Arial" pitchFamily="34" charset="0"/>
                  </a:rPr>
                  <a:t>Preference for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9" name="Rectangle 24"/>
              <p:cNvSpPr>
                <a:spLocks noChangeArrowheads="1"/>
              </p:cNvSpPr>
              <p:nvPr/>
            </p:nvSpPr>
            <p:spPr bwMode="auto">
              <a:xfrm>
                <a:off x="2266950" y="3010098"/>
                <a:ext cx="145256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smtClean="0">
                    <a:ln>
                      <a:noFill/>
                    </a:ln>
                    <a:solidFill>
                      <a:srgbClr val="000000"/>
                    </a:solidFill>
                    <a:effectLst/>
                    <a:latin typeface="Trebuchet MS" pitchFamily="34" charset="0"/>
                    <a:cs typeface="Arial" pitchFamily="34" charset="0"/>
                  </a:rPr>
                  <a:t>intelligible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grpSp>
        <p:nvGrpSpPr>
          <p:cNvPr id="16407" name="Group 16406"/>
          <p:cNvGrpSpPr/>
          <p:nvPr/>
        </p:nvGrpSpPr>
        <p:grpSpPr>
          <a:xfrm>
            <a:off x="4652056" y="2332492"/>
            <a:ext cx="4119563" cy="1906587"/>
            <a:chOff x="4664075" y="2020888"/>
            <a:chExt cx="4119563" cy="1906587"/>
          </a:xfrm>
        </p:grpSpPr>
        <p:sp>
          <p:nvSpPr>
            <p:cNvPr id="16384" name="Rectangle 27"/>
            <p:cNvSpPr>
              <a:spLocks noChangeArrowheads="1"/>
            </p:cNvSpPr>
            <p:nvPr/>
          </p:nvSpPr>
          <p:spPr bwMode="auto">
            <a:xfrm>
              <a:off x="4664075" y="2020888"/>
              <a:ext cx="10906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rebuchet MS" pitchFamily="34" charset="0"/>
                  <a:cs typeface="Arial" pitchFamily="34" charset="0"/>
                </a:rPr>
                <a:t>Damage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85" name="Rectangle 28"/>
            <p:cNvSpPr>
              <a:spLocks noChangeArrowheads="1"/>
            </p:cNvSpPr>
            <p:nvPr/>
          </p:nvSpPr>
          <p:spPr bwMode="auto">
            <a:xfrm>
              <a:off x="5638800" y="2020888"/>
              <a:ext cx="5842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rgbClr val="000000"/>
                  </a:solidFill>
                  <a:effectLst/>
                  <a:latin typeface="Trebuchet MS" pitchFamily="34" charset="0"/>
                  <a:cs typeface="Arial" pitchFamily="34" charset="0"/>
                </a:rPr>
                <a:t>may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87" name="Rectangle 29"/>
            <p:cNvSpPr>
              <a:spLocks noChangeArrowheads="1"/>
            </p:cNvSpPr>
            <p:nvPr/>
          </p:nvSpPr>
          <p:spPr bwMode="auto">
            <a:xfrm>
              <a:off x="6184900" y="2020888"/>
              <a:ext cx="2598738"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rebuchet MS" pitchFamily="34" charset="0"/>
                  <a:cs typeface="Arial" pitchFamily="34" charset="0"/>
                </a:rPr>
                <a:t>spare production and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88" name="Rectangle 30"/>
            <p:cNvSpPr>
              <a:spLocks noChangeArrowheads="1"/>
            </p:cNvSpPr>
            <p:nvPr/>
          </p:nvSpPr>
          <p:spPr bwMode="auto">
            <a:xfrm>
              <a:off x="5638800" y="2301875"/>
              <a:ext cx="469900" cy="142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89" name="Rectangle 31"/>
            <p:cNvSpPr>
              <a:spLocks noChangeArrowheads="1"/>
            </p:cNvSpPr>
            <p:nvPr/>
          </p:nvSpPr>
          <p:spPr bwMode="auto">
            <a:xfrm>
              <a:off x="4664075" y="2325688"/>
              <a:ext cx="38068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rebuchet MS" pitchFamily="34" charset="0"/>
                  <a:cs typeface="Arial" pitchFamily="34" charset="0"/>
                </a:rPr>
                <a:t>comprehension, but can lead to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90" name="Rectangle 32"/>
            <p:cNvSpPr>
              <a:spLocks noChangeArrowheads="1"/>
            </p:cNvSpPr>
            <p:nvPr/>
          </p:nvSpPr>
          <p:spPr bwMode="auto">
            <a:xfrm>
              <a:off x="4664075" y="2630488"/>
              <a:ext cx="39227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rebuchet MS" pitchFamily="34" charset="0"/>
                  <a:cs typeface="Arial" pitchFamily="34" charset="0"/>
                </a:rPr>
                <a:t>problems with pragmatic ability,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91" name="Rectangle 33"/>
            <p:cNvSpPr>
              <a:spLocks noChangeArrowheads="1"/>
            </p:cNvSpPr>
            <p:nvPr/>
          </p:nvSpPr>
          <p:spPr bwMode="auto">
            <a:xfrm>
              <a:off x="4664075" y="2935288"/>
              <a:ext cx="38703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rebuchet MS" pitchFamily="34" charset="0"/>
                  <a:cs typeface="Arial" pitchFamily="34" charset="0"/>
                </a:rPr>
                <a:t>prosody, speaker characteristics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92" name="Rectangle 34"/>
            <p:cNvSpPr>
              <a:spLocks noChangeArrowheads="1"/>
            </p:cNvSpPr>
            <p:nvPr/>
          </p:nvSpPr>
          <p:spPr bwMode="auto">
            <a:xfrm>
              <a:off x="4664075" y="3240088"/>
              <a:ext cx="20796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rebuchet MS"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93" name="Rectangle 35"/>
            <p:cNvSpPr>
              <a:spLocks noChangeArrowheads="1"/>
            </p:cNvSpPr>
            <p:nvPr/>
          </p:nvSpPr>
          <p:spPr bwMode="auto">
            <a:xfrm>
              <a:off x="4756150" y="3240088"/>
              <a:ext cx="15144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rebuchet MS" pitchFamily="34" charset="0"/>
                  <a:cs typeface="Arial" pitchFamily="34" charset="0"/>
                </a:rPr>
                <a:t>phonagnosia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94" name="Rectangle 36"/>
            <p:cNvSpPr>
              <a:spLocks noChangeArrowheads="1"/>
            </p:cNvSpPr>
            <p:nvPr/>
          </p:nvSpPr>
          <p:spPr bwMode="auto">
            <a:xfrm>
              <a:off x="6159500" y="3240088"/>
              <a:ext cx="2046288"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rebuchet MS" pitchFamily="34" charset="0"/>
                  <a:cs typeface="Arial" pitchFamily="34" charset="0"/>
                </a:rPr>
                <a:t>), recognition of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95" name="Rectangle 37"/>
            <p:cNvSpPr>
              <a:spLocks noChangeArrowheads="1"/>
            </p:cNvSpPr>
            <p:nvPr/>
          </p:nvSpPr>
          <p:spPr bwMode="auto">
            <a:xfrm>
              <a:off x="4664075" y="3544888"/>
              <a:ext cx="3576638"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rebuchet MS" pitchFamily="34" charset="0"/>
                  <a:cs typeface="Arial" pitchFamily="34" charset="0"/>
                </a:rPr>
                <a:t>music &amp; environmental sounds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5" name="Rectangle 10"/>
          <p:cNvSpPr>
            <a:spLocks noChangeArrowheads="1"/>
          </p:cNvSpPr>
          <p:nvPr/>
        </p:nvSpPr>
        <p:spPr bwMode="auto">
          <a:xfrm>
            <a:off x="445181" y="4696279"/>
            <a:ext cx="4114800" cy="914400"/>
          </a:xfrm>
          <a:prstGeom prst="rect">
            <a:avLst/>
          </a:prstGeom>
          <a:solidFill>
            <a:srgbClr val="EDE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16410" name="Group 16409"/>
          <p:cNvGrpSpPr/>
          <p:nvPr/>
        </p:nvGrpSpPr>
        <p:grpSpPr>
          <a:xfrm>
            <a:off x="537256" y="4739142"/>
            <a:ext cx="3776663" cy="896937"/>
            <a:chOff x="537256" y="4739142"/>
            <a:chExt cx="3776663" cy="896937"/>
          </a:xfrm>
        </p:grpSpPr>
        <p:grpSp>
          <p:nvGrpSpPr>
            <p:cNvPr id="16409" name="Group 16408"/>
            <p:cNvGrpSpPr/>
            <p:nvPr/>
          </p:nvGrpSpPr>
          <p:grpSpPr>
            <a:xfrm>
              <a:off x="537256" y="4739142"/>
              <a:ext cx="3776663" cy="896937"/>
              <a:chOff x="537256" y="4739142"/>
              <a:chExt cx="3776663" cy="896937"/>
            </a:xfrm>
          </p:grpSpPr>
          <p:sp>
            <p:nvSpPr>
              <p:cNvPr id="16396" name="Rectangle 38"/>
              <p:cNvSpPr>
                <a:spLocks noChangeArrowheads="1"/>
              </p:cNvSpPr>
              <p:nvPr/>
            </p:nvSpPr>
            <p:spPr bwMode="auto">
              <a:xfrm>
                <a:off x="537256" y="4739142"/>
                <a:ext cx="37766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rebuchet MS" pitchFamily="34" charset="0"/>
                    <a:cs typeface="Arial" pitchFamily="34" charset="0"/>
                  </a:rPr>
                  <a:t>Possibly more sensitive to phonetic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397" name="Rectangle 39"/>
              <p:cNvSpPr>
                <a:spLocks noChangeArrowheads="1"/>
              </p:cNvSpPr>
              <p:nvPr/>
            </p:nvSpPr>
            <p:spPr bwMode="auto">
              <a:xfrm>
                <a:off x="537256" y="5013779"/>
                <a:ext cx="11080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rebuchet MS" pitchFamily="34" charset="0"/>
                    <a:cs typeface="Arial" pitchFamily="34" charset="0"/>
                  </a:rPr>
                  <a:t>form with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398" name="Rectangle 40"/>
              <p:cNvSpPr>
                <a:spLocks noChangeArrowheads="1"/>
              </p:cNvSpPr>
              <p:nvPr/>
            </p:nvSpPr>
            <p:spPr bwMode="auto">
              <a:xfrm>
                <a:off x="1608819" y="5013779"/>
                <a:ext cx="24511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rebuchet MS" pitchFamily="34" charset="0"/>
                    <a:cs typeface="Arial" pitchFamily="34" charset="0"/>
                  </a:rPr>
                  <a:t>better time resolution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399" name="Rectangle 41"/>
              <p:cNvSpPr>
                <a:spLocks noChangeArrowheads="1"/>
              </p:cNvSpPr>
              <p:nvPr/>
            </p:nvSpPr>
            <p:spPr bwMode="auto">
              <a:xfrm>
                <a:off x="537256" y="5288417"/>
                <a:ext cx="9175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rebuchet MS" pitchFamily="34" charset="0"/>
                    <a:cs typeface="Arial" pitchFamily="34" charset="0"/>
                  </a:rPr>
                  <a:t>(limited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400" name="Rectangle 42"/>
              <p:cNvSpPr>
                <a:spLocks noChangeArrowheads="1"/>
              </p:cNvSpPr>
              <p:nvPr/>
            </p:nvSpPr>
            <p:spPr bwMode="auto">
              <a:xfrm>
                <a:off x="1418319" y="5288417"/>
                <a:ext cx="1022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rebuchet MS" pitchFamily="34" charset="0"/>
                    <a:cs typeface="Arial" pitchFamily="34" charset="0"/>
                  </a:rPr>
                  <a:t>evidence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16401" name="Rectangle 43"/>
            <p:cNvSpPr>
              <a:spLocks noChangeArrowheads="1"/>
            </p:cNvSpPr>
            <p:nvPr/>
          </p:nvSpPr>
          <p:spPr bwMode="auto">
            <a:xfrm>
              <a:off x="2335894" y="5288417"/>
              <a:ext cx="1873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rebuchet MS" pitchFamily="34" charset="0"/>
                  <a:cs typeface="Arial"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16" name="Rectangle 11"/>
          <p:cNvSpPr>
            <a:spLocks noChangeArrowheads="1"/>
          </p:cNvSpPr>
          <p:nvPr/>
        </p:nvSpPr>
        <p:spPr bwMode="auto">
          <a:xfrm>
            <a:off x="4559981" y="4696279"/>
            <a:ext cx="4114800" cy="914400"/>
          </a:xfrm>
          <a:prstGeom prst="rect">
            <a:avLst/>
          </a:prstGeom>
          <a:solidFill>
            <a:srgbClr val="EDE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16411" name="Group 16410"/>
          <p:cNvGrpSpPr/>
          <p:nvPr/>
        </p:nvGrpSpPr>
        <p:grpSpPr>
          <a:xfrm>
            <a:off x="4652056" y="4739142"/>
            <a:ext cx="4005263" cy="896937"/>
            <a:chOff x="4652056" y="4739142"/>
            <a:chExt cx="4005263" cy="896937"/>
          </a:xfrm>
        </p:grpSpPr>
        <p:sp>
          <p:nvSpPr>
            <p:cNvPr id="16402" name="Rectangle 44"/>
            <p:cNvSpPr>
              <a:spLocks noChangeArrowheads="1"/>
            </p:cNvSpPr>
            <p:nvPr/>
          </p:nvSpPr>
          <p:spPr bwMode="auto">
            <a:xfrm>
              <a:off x="4652056" y="4739142"/>
              <a:ext cx="3678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rebuchet MS" pitchFamily="34" charset="0"/>
                  <a:cs typeface="Arial" pitchFamily="34" charset="0"/>
                </a:rPr>
                <a:t>Possibly more sensitive to speaker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403" name="Rectangle 45"/>
            <p:cNvSpPr>
              <a:spLocks noChangeArrowheads="1"/>
            </p:cNvSpPr>
            <p:nvPr/>
          </p:nvSpPr>
          <p:spPr bwMode="auto">
            <a:xfrm>
              <a:off x="4652056" y="5013779"/>
              <a:ext cx="40052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rebuchet MS" pitchFamily="34" charset="0"/>
                  <a:cs typeface="Arial" pitchFamily="34" charset="0"/>
                </a:rPr>
                <a:t>characteristics with better frequency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404" name="Rectangle 46"/>
            <p:cNvSpPr>
              <a:spLocks noChangeArrowheads="1"/>
            </p:cNvSpPr>
            <p:nvPr/>
          </p:nvSpPr>
          <p:spPr bwMode="auto">
            <a:xfrm>
              <a:off x="4652056" y="5288417"/>
              <a:ext cx="30813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rebuchet MS" pitchFamily="34" charset="0"/>
                  <a:cs typeface="Arial" pitchFamily="34" charset="0"/>
                </a:rPr>
                <a:t>resolution (limited evidence)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2079863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12"/>
                                        </p:tgtEl>
                                        <p:attrNameLst>
                                          <p:attrName>style.visibility</p:attrName>
                                        </p:attrNameLst>
                                      </p:cBhvr>
                                      <p:to>
                                        <p:strVal val="visible"/>
                                      </p:to>
                                    </p:set>
                                    <p:animEffect transition="in" filter="fade">
                                      <p:cBhvr>
                                        <p:cTn id="12" dur="500"/>
                                        <p:tgtEl>
                                          <p:spTgt spid="164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10"/>
                                        </p:tgtEl>
                                        <p:attrNameLst>
                                          <p:attrName>style.visibility</p:attrName>
                                        </p:attrNameLst>
                                      </p:cBhvr>
                                      <p:to>
                                        <p:strVal val="visible"/>
                                      </p:to>
                                    </p:set>
                                    <p:animEffect transition="in" filter="fade">
                                      <p:cBhvr>
                                        <p:cTn id="17" dur="500"/>
                                        <p:tgtEl>
                                          <p:spTgt spid="164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407"/>
                                        </p:tgtEl>
                                        <p:attrNameLst>
                                          <p:attrName>style.visibility</p:attrName>
                                        </p:attrNameLst>
                                      </p:cBhvr>
                                      <p:to>
                                        <p:strVal val="visible"/>
                                      </p:to>
                                    </p:set>
                                    <p:animEffect transition="in" filter="fade">
                                      <p:cBhvr>
                                        <p:cTn id="27" dur="500"/>
                                        <p:tgtEl>
                                          <p:spTgt spid="1640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411"/>
                                        </p:tgtEl>
                                        <p:attrNameLst>
                                          <p:attrName>style.visibility</p:attrName>
                                        </p:attrNameLst>
                                      </p:cBhvr>
                                      <p:to>
                                        <p:strVal val="visible"/>
                                      </p:to>
                                    </p:set>
                                    <p:animEffect transition="in" filter="fade">
                                      <p:cBhvr>
                                        <p:cTn id="32" dur="500"/>
                                        <p:tgtEl>
                                          <p:spTgt spid="16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42</a:t>
            </a:fld>
            <a:r>
              <a:rPr lang="en-GB" smtClean="0"/>
              <a:t> of 50</a:t>
            </a:r>
            <a:endParaRPr lang="en-GB" dirty="0" smtClean="0"/>
          </a:p>
        </p:txBody>
      </p:sp>
      <p:sp>
        <p:nvSpPr>
          <p:cNvPr id="5" name="Rectangle 2"/>
          <p:cNvSpPr>
            <a:spLocks noGrp="1" noChangeArrowheads="1"/>
          </p:cNvSpPr>
          <p:nvPr>
            <p:ph type="title"/>
          </p:nvPr>
        </p:nvSpPr>
        <p:spPr>
          <a:xfrm>
            <a:off x="3851920" y="1556792"/>
            <a:ext cx="5108104" cy="566936"/>
          </a:xfrm>
        </p:spPr>
        <p:txBody>
          <a:bodyPr>
            <a:normAutofit fontScale="90000"/>
          </a:bodyPr>
          <a:lstStyle/>
          <a:p>
            <a:pPr algn="l">
              <a:tabLst>
                <a:tab pos="3849688" algn="ctr"/>
                <a:tab pos="5472113" algn="ctr"/>
                <a:tab pos="7181850" algn="ctr"/>
              </a:tabLst>
            </a:pPr>
            <a:r>
              <a:rPr lang="en-GB" altLang="en-US" sz="3200" dirty="0" smtClean="0"/>
              <a:t>Chinese    English   Spanish</a:t>
            </a:r>
          </a:p>
        </p:txBody>
      </p:sp>
      <p:sp>
        <p:nvSpPr>
          <p:cNvPr id="6" name="Rectangle 3"/>
          <p:cNvSpPr txBox="1">
            <a:spLocks noChangeArrowheads="1"/>
          </p:cNvSpPr>
          <p:nvPr/>
        </p:nvSpPr>
        <p:spPr>
          <a:xfrm>
            <a:off x="457200" y="1600200"/>
            <a:ext cx="4033838"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GB" altLang="en-US" smtClean="0">
                <a:solidFill>
                  <a:schemeClr val="tx2"/>
                </a:solidFill>
              </a:rPr>
              <a:t>	</a:t>
            </a:r>
            <a:endParaRPr lang="en-GB" altLang="en-US" sz="2800" smtClean="0"/>
          </a:p>
        </p:txBody>
      </p:sp>
      <p:pic>
        <p:nvPicPr>
          <p:cNvPr id="7" name="Picture 5"/>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3851920" y="2145679"/>
            <a:ext cx="5091113" cy="4128121"/>
          </a:xfrm>
          <a:prstGeom prst="rect">
            <a:avLst/>
          </a:prstGeom>
          <a:noFill/>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
        <p:nvSpPr>
          <p:cNvPr id="8" name="Text Box 6"/>
          <p:cNvSpPr txBox="1">
            <a:spLocks noChangeArrowheads="1"/>
          </p:cNvSpPr>
          <p:nvPr/>
        </p:nvSpPr>
        <p:spPr bwMode="auto">
          <a:xfrm>
            <a:off x="3851920" y="6332536"/>
            <a:ext cx="252008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spcBef>
                <a:spcPct val="50000"/>
              </a:spcBef>
            </a:pPr>
            <a:r>
              <a:rPr lang="en-GB" altLang="en-US" sz="2000" dirty="0" err="1">
                <a:solidFill>
                  <a:schemeClr val="bg1">
                    <a:lumMod val="85000"/>
                  </a:schemeClr>
                </a:solidFill>
                <a:latin typeface="+mj-lt"/>
              </a:rPr>
              <a:t>Valaki</a:t>
            </a:r>
            <a:r>
              <a:rPr lang="en-GB" altLang="en-US" sz="2000" dirty="0">
                <a:solidFill>
                  <a:schemeClr val="bg1">
                    <a:lumMod val="85000"/>
                  </a:schemeClr>
                </a:solidFill>
                <a:latin typeface="+mj-lt"/>
              </a:rPr>
              <a:t> et al. (2004</a:t>
            </a:r>
            <a:r>
              <a:rPr lang="en-GB" altLang="en-US" sz="2000" dirty="0" smtClean="0">
                <a:solidFill>
                  <a:schemeClr val="bg1">
                    <a:lumMod val="85000"/>
                  </a:schemeClr>
                </a:solidFill>
                <a:latin typeface="+mj-lt"/>
              </a:rPr>
              <a:t>)</a:t>
            </a:r>
            <a:endParaRPr lang="en-GB" altLang="en-US" sz="2000" b="1" dirty="0">
              <a:solidFill>
                <a:schemeClr val="bg1">
                  <a:lumMod val="85000"/>
                </a:schemeClr>
              </a:solidFill>
              <a:latin typeface="+mj-lt"/>
            </a:endParaRPr>
          </a:p>
        </p:txBody>
      </p:sp>
      <p:sp>
        <p:nvSpPr>
          <p:cNvPr id="9" name="Rectangle 7"/>
          <p:cNvSpPr>
            <a:spLocks noChangeArrowheads="1"/>
          </p:cNvSpPr>
          <p:nvPr/>
        </p:nvSpPr>
        <p:spPr bwMode="auto">
          <a:xfrm>
            <a:off x="107504" y="2132856"/>
            <a:ext cx="3888234" cy="4140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spcBef>
                <a:spcPct val="20000"/>
              </a:spcBef>
            </a:pPr>
            <a:r>
              <a:rPr lang="en-GB" altLang="en-US" sz="2400" dirty="0">
                <a:solidFill>
                  <a:schemeClr val="bg1">
                    <a:lumMod val="85000"/>
                  </a:schemeClr>
                </a:solidFill>
                <a:latin typeface="+mj-lt"/>
              </a:rPr>
              <a:t>Spoken word recognition test, which is used to establish cerebral </a:t>
            </a:r>
            <a:r>
              <a:rPr lang="en-GB" altLang="en-US" sz="2400" dirty="0" smtClean="0">
                <a:solidFill>
                  <a:schemeClr val="bg1">
                    <a:lumMod val="85000"/>
                  </a:schemeClr>
                </a:solidFill>
                <a:latin typeface="+mj-lt"/>
              </a:rPr>
              <a:t>dominance</a:t>
            </a:r>
          </a:p>
          <a:p>
            <a:pPr>
              <a:spcBef>
                <a:spcPct val="20000"/>
              </a:spcBef>
            </a:pPr>
            <a:endParaRPr lang="en-GB" altLang="en-US" sz="2400" dirty="0">
              <a:solidFill>
                <a:schemeClr val="bg1">
                  <a:lumMod val="85000"/>
                </a:schemeClr>
              </a:solidFill>
              <a:latin typeface="+mj-lt"/>
            </a:endParaRPr>
          </a:p>
          <a:p>
            <a:pPr>
              <a:spcBef>
                <a:spcPct val="20000"/>
              </a:spcBef>
            </a:pPr>
            <a:r>
              <a:rPr lang="en-GB" altLang="en-US" sz="2400" dirty="0" smtClean="0">
                <a:solidFill>
                  <a:schemeClr val="bg1">
                    <a:lumMod val="85000"/>
                  </a:schemeClr>
                </a:solidFill>
                <a:latin typeface="+mj-lt"/>
              </a:rPr>
              <a:t>Lateralisation </a:t>
            </a:r>
            <a:r>
              <a:rPr lang="en-GB" altLang="en-US" sz="2400" dirty="0">
                <a:solidFill>
                  <a:schemeClr val="bg1">
                    <a:lumMod val="85000"/>
                  </a:schemeClr>
                </a:solidFill>
                <a:latin typeface="+mj-lt"/>
              </a:rPr>
              <a:t>(%</a:t>
            </a:r>
            <a:r>
              <a:rPr lang="en-GB" altLang="en-US" sz="2400" dirty="0" err="1">
                <a:solidFill>
                  <a:schemeClr val="bg1">
                    <a:lumMod val="85000"/>
                  </a:schemeClr>
                </a:solidFill>
                <a:latin typeface="+mj-lt"/>
              </a:rPr>
              <a:t>Ss</a:t>
            </a:r>
            <a:r>
              <a:rPr lang="en-GB" altLang="en-US" sz="2400" dirty="0">
                <a:solidFill>
                  <a:schemeClr val="bg1">
                    <a:lumMod val="85000"/>
                  </a:schemeClr>
                </a:solidFill>
                <a:latin typeface="+mj-lt"/>
              </a:rPr>
              <a:t>):</a:t>
            </a:r>
          </a:p>
          <a:p>
            <a:pPr marL="742950" lvl="1" indent="-285750">
              <a:spcBef>
                <a:spcPct val="20000"/>
              </a:spcBef>
            </a:pPr>
            <a:r>
              <a:rPr lang="en-GB" altLang="en-US" sz="2400" dirty="0">
                <a:solidFill>
                  <a:schemeClr val="accent2"/>
                </a:solidFill>
                <a:latin typeface="+mj-lt"/>
              </a:rPr>
              <a:t>Spanish  100% left</a:t>
            </a:r>
          </a:p>
          <a:p>
            <a:pPr marL="742950" lvl="1" indent="-285750">
              <a:spcBef>
                <a:spcPct val="20000"/>
              </a:spcBef>
            </a:pPr>
            <a:r>
              <a:rPr lang="en-GB" altLang="en-US" sz="2400" dirty="0">
                <a:solidFill>
                  <a:schemeClr val="accent2"/>
                </a:solidFill>
                <a:latin typeface="+mj-lt"/>
              </a:rPr>
              <a:t>English    80% left</a:t>
            </a:r>
          </a:p>
          <a:p>
            <a:pPr marL="742950" lvl="1" indent="-285750">
              <a:spcBef>
                <a:spcPct val="20000"/>
              </a:spcBef>
            </a:pPr>
            <a:r>
              <a:rPr lang="en-GB" altLang="en-US" sz="2400" dirty="0">
                <a:solidFill>
                  <a:schemeClr val="accent2"/>
                </a:solidFill>
                <a:latin typeface="+mj-lt"/>
              </a:rPr>
              <a:t>Chinese   79% bilateral</a:t>
            </a:r>
          </a:p>
          <a:p>
            <a:pPr marL="742950" lvl="1" indent="-285750"/>
            <a:r>
              <a:rPr lang="en-GB" altLang="en-US" sz="2400" dirty="0">
                <a:solidFill>
                  <a:schemeClr val="bg1">
                    <a:lumMod val="85000"/>
                  </a:schemeClr>
                </a:solidFill>
                <a:latin typeface="+mj-lt"/>
              </a:rPr>
              <a:t>       (</a:t>
            </a:r>
            <a:r>
              <a:rPr lang="en-GB" altLang="en-US" sz="2400" b="1" dirty="0">
                <a:solidFill>
                  <a:schemeClr val="bg1">
                    <a:lumMod val="85000"/>
                  </a:schemeClr>
                </a:solidFill>
                <a:latin typeface="+mj-lt"/>
              </a:rPr>
              <a:t>tone lang</a:t>
            </a:r>
            <a:r>
              <a:rPr lang="en-GB" altLang="en-US" sz="2400" dirty="0">
                <a:solidFill>
                  <a:schemeClr val="bg1">
                    <a:lumMod val="85000"/>
                  </a:schemeClr>
                </a:solidFill>
                <a:latin typeface="+mj-lt"/>
              </a:rPr>
              <a:t>.)</a:t>
            </a:r>
          </a:p>
        </p:txBody>
      </p:sp>
      <p:sp>
        <p:nvSpPr>
          <p:cNvPr id="10"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accent2"/>
                </a:solidFill>
                <a:latin typeface="+mj-lt"/>
                <a:ea typeface="+mj-ea"/>
                <a:cs typeface="+mj-cs"/>
              </a:defRPr>
            </a:lvl1pPr>
          </a:lstStyle>
          <a:p>
            <a:r>
              <a:rPr lang="en-GB" altLang="en-US" dirty="0" smtClean="0"/>
              <a:t>Lateralisation of language functions</a:t>
            </a:r>
            <a:endParaRPr lang="en-GB" dirty="0"/>
          </a:p>
        </p:txBody>
      </p:sp>
    </p:spTree>
    <p:extLst>
      <p:ext uri="{BB962C8B-B14F-4D97-AF65-F5344CB8AC3E}">
        <p14:creationId xmlns:p14="http://schemas.microsoft.com/office/powerpoint/2010/main" val="2948390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Language Processing Beyond the Cortex</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0600841"/>
              </p:ext>
            </p:extLst>
          </p:nvPr>
        </p:nvGraphicFramePr>
        <p:xfrm>
          <a:off x="683568" y="7533456"/>
          <a:ext cx="8229600" cy="4768325"/>
        </p:xfrm>
        <a:graphic>
          <a:graphicData uri="http://schemas.openxmlformats.org/drawingml/2006/table">
            <a:tbl>
              <a:tblPr firstRow="1" bandRow="1">
                <a:tableStyleId>{5C22544A-7EE6-4342-B048-85BDC9FD1C3A}</a:tableStyleId>
              </a:tblPr>
              <a:tblGrid>
                <a:gridCol w="2057400"/>
                <a:gridCol w="2057400"/>
                <a:gridCol w="2057400"/>
                <a:gridCol w="2057400"/>
              </a:tblGrid>
              <a:tr h="335122">
                <a:tc>
                  <a:txBody>
                    <a:bodyPr/>
                    <a:lstStyle/>
                    <a:p>
                      <a:r>
                        <a:rPr lang="en-GB" dirty="0" smtClean="0"/>
                        <a:t>Cerebellum</a:t>
                      </a:r>
                      <a:endParaRPr lang="en-GB" dirty="0"/>
                    </a:p>
                  </a:txBody>
                  <a:tcPr/>
                </a:tc>
                <a:tc>
                  <a:txBody>
                    <a:bodyPr/>
                    <a:lstStyle/>
                    <a:p>
                      <a:r>
                        <a:rPr lang="en-GB" dirty="0" smtClean="0"/>
                        <a:t>Basal Ganglia</a:t>
                      </a:r>
                      <a:endParaRPr lang="en-GB" dirty="0"/>
                    </a:p>
                  </a:txBody>
                  <a:tcPr/>
                </a:tc>
                <a:tc>
                  <a:txBody>
                    <a:bodyPr/>
                    <a:lstStyle/>
                    <a:p>
                      <a:r>
                        <a:rPr lang="en-GB" dirty="0" smtClean="0"/>
                        <a:t>Thalamus</a:t>
                      </a:r>
                      <a:endParaRPr lang="en-GB" dirty="0"/>
                    </a:p>
                  </a:txBody>
                  <a:tcPr/>
                </a:tc>
                <a:tc>
                  <a:txBody>
                    <a:bodyPr/>
                    <a:lstStyle/>
                    <a:p>
                      <a:r>
                        <a:rPr lang="en-GB" dirty="0" smtClean="0"/>
                        <a:t>Hippocampus</a:t>
                      </a:r>
                      <a:endParaRPr lang="en-GB" dirty="0"/>
                    </a:p>
                  </a:txBody>
                  <a:tcPr/>
                </a:tc>
              </a:tr>
              <a:tr h="1141205">
                <a:tc>
                  <a:txBody>
                    <a:bodyPr/>
                    <a:lstStyle/>
                    <a:p>
                      <a:endParaRPr lang="en-GB" dirty="0"/>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GB" dirty="0"/>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GB" dirty="0"/>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GB" dirty="0"/>
                    </a:p>
                  </a:txBody>
                  <a:tcPr>
                    <a:blipFill dpi="0" rotWithShape="1">
                      <a:blip r:embed="rId7">
                        <a:extLst>
                          <a:ext uri="{28A0092B-C50C-407E-A947-70E740481C1C}">
                            <a14:useLocalDpi xmlns:a14="http://schemas.microsoft.com/office/drawing/2010/main" val="0"/>
                          </a:ext>
                        </a:extLst>
                      </a:blip>
                      <a:srcRect/>
                      <a:stretch>
                        <a:fillRect/>
                      </a:stretch>
                    </a:blipFill>
                  </a:tcPr>
                </a:tc>
              </a:tr>
              <a:tr h="2988169">
                <a:tc>
                  <a:txBody>
                    <a:bodyPr/>
                    <a:lstStyle/>
                    <a:p>
                      <a:pPr eaLnBrk="1" hangingPunct="1"/>
                      <a:r>
                        <a:rPr lang="en-GB" altLang="en-US" sz="1600" dirty="0" smtClean="0"/>
                        <a:t>Co-ordinates muscle groups to produce smooth</a:t>
                      </a:r>
                      <a:r>
                        <a:rPr lang="en-GB" altLang="en-US" sz="1600" baseline="0" dirty="0" smtClean="0"/>
                        <a:t> </a:t>
                      </a:r>
                      <a:r>
                        <a:rPr lang="en-GB" altLang="en-US" sz="1600" dirty="0" smtClean="0"/>
                        <a:t>speech &amp; swallowing.</a:t>
                      </a:r>
                    </a:p>
                    <a:p>
                      <a:pPr eaLnBrk="1" hangingPunct="1"/>
                      <a:endParaRPr lang="en-GB" altLang="en-US" sz="1600" dirty="0" smtClean="0"/>
                    </a:p>
                    <a:p>
                      <a:pPr eaLnBrk="1" hangingPunct="1"/>
                      <a:r>
                        <a:rPr lang="en-GB" altLang="en-US" sz="1600" dirty="0" smtClean="0"/>
                        <a:t>Helps integrate sensory perception and motor output. </a:t>
                      </a:r>
                    </a:p>
                    <a:p>
                      <a:pPr eaLnBrk="1" hangingPunct="1"/>
                      <a:endParaRPr lang="en-GB" altLang="en-US" sz="1600" dirty="0" smtClean="0"/>
                    </a:p>
                    <a:p>
                      <a:pPr eaLnBrk="1" hangingPunct="1">
                        <a:buFontTx/>
                        <a:buNone/>
                      </a:pPr>
                      <a:r>
                        <a:rPr lang="en-GB" altLang="en-US" sz="1600" dirty="0" smtClean="0"/>
                        <a:t>Damage can lead to slurring of speech</a:t>
                      </a:r>
                    </a:p>
                    <a:p>
                      <a:endParaRPr lang="en-GB" sz="1600" dirty="0" smtClean="0"/>
                    </a:p>
                    <a:p>
                      <a:endParaRPr lang="en-GB" sz="1600" dirty="0"/>
                    </a:p>
                  </a:txBody>
                  <a:tcPr/>
                </a:tc>
                <a:tc>
                  <a:txBody>
                    <a:bodyPr/>
                    <a:lstStyle/>
                    <a:p>
                      <a:pPr marL="0" indent="0" eaLnBrk="1" hangingPunct="1">
                        <a:spcBef>
                          <a:spcPts val="575"/>
                        </a:spcBef>
                        <a:buFont typeface="Wingdings 2" pitchFamily="18" charset="2"/>
                        <a:buNone/>
                      </a:pPr>
                      <a:r>
                        <a:rPr lang="en-GB" sz="1600" dirty="0" smtClean="0"/>
                        <a:t>Controls muscles of face, larynx, tongue and pharynx</a:t>
                      </a:r>
                    </a:p>
                    <a:p>
                      <a:pPr marL="0" indent="0" eaLnBrk="1" hangingPunct="1">
                        <a:spcBef>
                          <a:spcPts val="575"/>
                        </a:spcBef>
                        <a:buFont typeface="Wingdings 2" pitchFamily="18" charset="2"/>
                        <a:buNone/>
                      </a:pPr>
                      <a:r>
                        <a:rPr lang="en-GB" sz="1600" dirty="0" smtClean="0"/>
                        <a:t>Damage can lead to lack of coordination and facial expression (e.g.</a:t>
                      </a:r>
                      <a:r>
                        <a:rPr lang="en-GB" sz="1600" baseline="0" dirty="0" smtClean="0"/>
                        <a:t> </a:t>
                      </a:r>
                      <a:r>
                        <a:rPr lang="en-GB" sz="1600" dirty="0" smtClean="0"/>
                        <a:t>Parkinson’s)</a:t>
                      </a:r>
                    </a:p>
                    <a:p>
                      <a:pPr marL="0" indent="0" eaLnBrk="1" hangingPunct="1">
                        <a:spcBef>
                          <a:spcPts val="575"/>
                        </a:spcBef>
                        <a:buFont typeface="Wingdings 2" pitchFamily="18" charset="2"/>
                        <a:buNone/>
                      </a:pPr>
                      <a:r>
                        <a:rPr lang="en-GB" sz="1600" dirty="0" smtClean="0"/>
                        <a:t>Also disruption to rhythm and temporal processing</a:t>
                      </a:r>
                    </a:p>
                    <a:p>
                      <a:endParaRPr lang="en-GB" sz="1600" dirty="0"/>
                    </a:p>
                  </a:txBody>
                  <a:tcPr/>
                </a:tc>
                <a:tc>
                  <a:txBody>
                    <a:bodyPr/>
                    <a:lstStyle/>
                    <a:p>
                      <a:pPr eaLnBrk="1" hangingPunct="1"/>
                      <a:r>
                        <a:rPr lang="en-GB" altLang="en-US" sz="1600" dirty="0" smtClean="0"/>
                        <a:t>Inner chamber</a:t>
                      </a:r>
                    </a:p>
                    <a:p>
                      <a:pPr eaLnBrk="1" hangingPunct="1"/>
                      <a:r>
                        <a:rPr lang="en-GB" altLang="en-US" sz="1600" dirty="0" smtClean="0"/>
                        <a:t>determines which sensory information to forward to cortex</a:t>
                      </a:r>
                    </a:p>
                    <a:p>
                      <a:pPr eaLnBrk="1" hangingPunct="1">
                        <a:buFont typeface="Arial" charset="0"/>
                        <a:buNone/>
                      </a:pPr>
                      <a:endParaRPr lang="en-GB" altLang="en-US" sz="1600" dirty="0" smtClean="0"/>
                    </a:p>
                    <a:p>
                      <a:pPr eaLnBrk="1" hangingPunct="1"/>
                      <a:r>
                        <a:rPr lang="en-GB" altLang="en-US" sz="1600" dirty="0" smtClean="0"/>
                        <a:t>Damage can lead to deficits in memory, attention, reduced spontaneous speech</a:t>
                      </a:r>
                    </a:p>
                    <a:p>
                      <a:endParaRPr lang="en-GB" sz="1600" dirty="0"/>
                    </a:p>
                  </a:txBody>
                  <a:tcPr/>
                </a:tc>
                <a:tc>
                  <a:txBody>
                    <a:bodyPr/>
                    <a:lstStyle/>
                    <a:p>
                      <a:pPr eaLnBrk="1" hangingPunct="1"/>
                      <a:r>
                        <a:rPr lang="en-GB" altLang="en-US" sz="1600" dirty="0" smtClean="0"/>
                        <a:t>Long-term memory, language comprehension, word-generation</a:t>
                      </a:r>
                    </a:p>
                    <a:p>
                      <a:pPr eaLnBrk="1" hangingPunct="1"/>
                      <a:endParaRPr lang="en-GB" altLang="en-US" sz="1600" dirty="0" smtClean="0"/>
                    </a:p>
                    <a:p>
                      <a:pPr eaLnBrk="1" hangingPunct="1"/>
                      <a:r>
                        <a:rPr lang="en-GB" altLang="en-US" sz="1600" dirty="0" smtClean="0"/>
                        <a:t>Damage (severe in Alzheimer's) can lead to word-finding difficulties</a:t>
                      </a:r>
                    </a:p>
                    <a:p>
                      <a:endParaRPr lang="en-GB" sz="1600" dirty="0"/>
                    </a:p>
                  </a:txBody>
                  <a:tcPr/>
                </a:tc>
              </a:tr>
            </a:tbl>
          </a:graphicData>
        </a:graphic>
      </p:graphicFrame>
      <p:sp>
        <p:nvSpPr>
          <p:cNvPr id="4" name="Slide Number Placeholder 3"/>
          <p:cNvSpPr>
            <a:spLocks noGrp="1"/>
          </p:cNvSpPr>
          <p:nvPr>
            <p:ph type="sldNum" sz="quarter" idx="12"/>
          </p:nvPr>
        </p:nvSpPr>
        <p:spPr/>
        <p:txBody>
          <a:bodyPr/>
          <a:lstStyle/>
          <a:p>
            <a:fld id="{FF012701-F47E-4966-A2AB-C874AE5E7BB7}" type="slidenum">
              <a:rPr lang="en-GB" smtClean="0"/>
              <a:pPr/>
              <a:t>43</a:t>
            </a:fld>
            <a:r>
              <a:rPr lang="en-GB" dirty="0" smtClean="0"/>
              <a:t> of 50</a:t>
            </a:r>
          </a:p>
        </p:txBody>
      </p:sp>
      <p:sp>
        <p:nvSpPr>
          <p:cNvPr id="7" name="TextBox 2"/>
          <p:cNvSpPr txBox="1">
            <a:spLocks noChangeArrowheads="1"/>
          </p:cNvSpPr>
          <p:nvPr/>
        </p:nvSpPr>
        <p:spPr bwMode="auto">
          <a:xfrm>
            <a:off x="2529154" y="6170159"/>
            <a:ext cx="19834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r>
              <a:rPr lang="en-GB" altLang="en-US" sz="1200" dirty="0">
                <a:solidFill>
                  <a:schemeClr val="bg1">
                    <a:lumMod val="85000"/>
                  </a:schemeClr>
                </a:solidFill>
                <a:latin typeface="+mj-lt"/>
              </a:rPr>
              <a:t>Parkinson’s speech sample </a:t>
            </a:r>
          </a:p>
          <a:p>
            <a:r>
              <a:rPr lang="en-GB" altLang="en-US" sz="1200" dirty="0">
                <a:solidFill>
                  <a:schemeClr val="bg1">
                    <a:lumMod val="85000"/>
                  </a:schemeClr>
                </a:solidFill>
                <a:latin typeface="+mj-lt"/>
              </a:rPr>
              <a:t>courtesy of Dr </a:t>
            </a:r>
            <a:r>
              <a:rPr lang="en-GB" altLang="en-US" sz="1200" dirty="0" err="1">
                <a:solidFill>
                  <a:schemeClr val="bg1">
                    <a:lumMod val="85000"/>
                  </a:schemeClr>
                </a:solidFill>
                <a:latin typeface="+mj-lt"/>
              </a:rPr>
              <a:t>Anja</a:t>
            </a:r>
            <a:r>
              <a:rPr lang="en-GB" altLang="en-US" sz="1200" dirty="0">
                <a:solidFill>
                  <a:schemeClr val="bg1">
                    <a:lumMod val="85000"/>
                  </a:schemeClr>
                </a:solidFill>
                <a:latin typeface="+mj-lt"/>
              </a:rPr>
              <a:t> </a:t>
            </a:r>
            <a:r>
              <a:rPr lang="en-GB" altLang="en-US" sz="1200" dirty="0" err="1">
                <a:solidFill>
                  <a:schemeClr val="bg1">
                    <a:lumMod val="85000"/>
                  </a:schemeClr>
                </a:solidFill>
                <a:latin typeface="+mj-lt"/>
              </a:rPr>
              <a:t>Lowit</a:t>
            </a:r>
            <a:r>
              <a:rPr lang="en-GB" altLang="en-US" sz="1200" dirty="0">
                <a:solidFill>
                  <a:schemeClr val="bg1">
                    <a:lumMod val="85000"/>
                  </a:schemeClr>
                </a:solidFill>
                <a:latin typeface="+mj-lt"/>
              </a:rPr>
              <a:t> (Strathclyde)</a:t>
            </a:r>
          </a:p>
        </p:txBody>
      </p:sp>
      <p:sp>
        <p:nvSpPr>
          <p:cNvPr id="12" name="Rectangle 10"/>
          <p:cNvSpPr>
            <a:spLocks noChangeArrowheads="1"/>
          </p:cNvSpPr>
          <p:nvPr/>
        </p:nvSpPr>
        <p:spPr bwMode="auto">
          <a:xfrm>
            <a:off x="457200" y="1546225"/>
            <a:ext cx="2057400" cy="365125"/>
          </a:xfrm>
          <a:prstGeom prst="rect">
            <a:avLst/>
          </a:prstGeom>
          <a:solidFill>
            <a:srgbClr val="838D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11"/>
          <p:cNvSpPr>
            <a:spLocks noChangeArrowheads="1"/>
          </p:cNvSpPr>
          <p:nvPr/>
        </p:nvSpPr>
        <p:spPr bwMode="auto">
          <a:xfrm>
            <a:off x="2514600" y="1546225"/>
            <a:ext cx="2057400" cy="366713"/>
          </a:xfrm>
          <a:prstGeom prst="rect">
            <a:avLst/>
          </a:prstGeom>
          <a:solidFill>
            <a:srgbClr val="838D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2"/>
          <p:cNvSpPr>
            <a:spLocks noChangeArrowheads="1"/>
          </p:cNvSpPr>
          <p:nvPr/>
        </p:nvSpPr>
        <p:spPr bwMode="auto">
          <a:xfrm>
            <a:off x="4572000" y="1546225"/>
            <a:ext cx="2057400" cy="366713"/>
          </a:xfrm>
          <a:prstGeom prst="rect">
            <a:avLst/>
          </a:prstGeom>
          <a:solidFill>
            <a:srgbClr val="838D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13"/>
          <p:cNvSpPr>
            <a:spLocks noChangeArrowheads="1"/>
          </p:cNvSpPr>
          <p:nvPr/>
        </p:nvSpPr>
        <p:spPr bwMode="auto">
          <a:xfrm>
            <a:off x="6629400" y="1546225"/>
            <a:ext cx="2057400" cy="366713"/>
          </a:xfrm>
          <a:prstGeom prst="rect">
            <a:avLst/>
          </a:prstGeom>
          <a:solidFill>
            <a:srgbClr val="838D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pic>
        <p:nvPicPr>
          <p:cNvPr id="15374"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1911350"/>
            <a:ext cx="20574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3013" y="1911350"/>
            <a:ext cx="20574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0413" y="1911350"/>
            <a:ext cx="20574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7813" y="1911350"/>
            <a:ext cx="20574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1"/>
          <p:cNvSpPr>
            <a:spLocks noChangeArrowheads="1"/>
          </p:cNvSpPr>
          <p:nvPr/>
        </p:nvSpPr>
        <p:spPr bwMode="auto">
          <a:xfrm>
            <a:off x="549275" y="1589088"/>
            <a:ext cx="1338263"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Trebuchet MS" pitchFamily="34" charset="0"/>
                <a:cs typeface="Arial" pitchFamily="34" charset="0"/>
              </a:rPr>
              <a:t>Cerebellum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Rectangle 32"/>
          <p:cNvSpPr>
            <a:spLocks noChangeArrowheads="1"/>
          </p:cNvSpPr>
          <p:nvPr/>
        </p:nvSpPr>
        <p:spPr bwMode="auto">
          <a:xfrm>
            <a:off x="2606675" y="1589088"/>
            <a:ext cx="15049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Trebuchet MS" pitchFamily="34" charset="0"/>
                <a:cs typeface="Arial" pitchFamily="34" charset="0"/>
              </a:rPr>
              <a:t>Basal Ganglia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 name="Rectangle 33"/>
          <p:cNvSpPr>
            <a:spLocks noChangeArrowheads="1"/>
          </p:cNvSpPr>
          <p:nvPr/>
        </p:nvSpPr>
        <p:spPr bwMode="auto">
          <a:xfrm>
            <a:off x="4664075" y="1589088"/>
            <a:ext cx="11239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Trebuchet MS" pitchFamily="34" charset="0"/>
                <a:cs typeface="Arial" pitchFamily="34" charset="0"/>
              </a:rPr>
              <a:t>Thalamus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360" name="Rectangle 34"/>
          <p:cNvSpPr>
            <a:spLocks noChangeArrowheads="1"/>
          </p:cNvSpPr>
          <p:nvPr/>
        </p:nvSpPr>
        <p:spPr bwMode="auto">
          <a:xfrm>
            <a:off x="6721475" y="1589088"/>
            <a:ext cx="1528763"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Trebuchet MS" pitchFamily="34" charset="0"/>
                <a:cs typeface="Arial" pitchFamily="34" charset="0"/>
              </a:rPr>
              <a:t>Hippocampus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5426" name="Group 15425"/>
          <p:cNvGrpSpPr/>
          <p:nvPr/>
        </p:nvGrpSpPr>
        <p:grpSpPr>
          <a:xfrm>
            <a:off x="549275" y="3098800"/>
            <a:ext cx="1930245" cy="976471"/>
            <a:chOff x="549275" y="3098800"/>
            <a:chExt cx="1930245" cy="976471"/>
          </a:xfrm>
        </p:grpSpPr>
        <p:sp>
          <p:nvSpPr>
            <p:cNvPr id="15361" name="Rectangle 35"/>
            <p:cNvSpPr>
              <a:spLocks noChangeArrowheads="1"/>
            </p:cNvSpPr>
            <p:nvPr/>
          </p:nvSpPr>
          <p:spPr bwMode="auto">
            <a:xfrm>
              <a:off x="549275" y="3098800"/>
              <a:ext cx="2340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Co</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67" name="Rectangle 36"/>
            <p:cNvSpPr>
              <a:spLocks noChangeArrowheads="1"/>
            </p:cNvSpPr>
            <p:nvPr/>
          </p:nvSpPr>
          <p:spPr bwMode="auto">
            <a:xfrm>
              <a:off x="779463" y="3098800"/>
              <a:ext cx="753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sp>
          <p:nvSpPr>
            <p:cNvPr id="15368" name="Rectangle 37"/>
            <p:cNvSpPr>
              <a:spLocks noChangeArrowheads="1"/>
            </p:cNvSpPr>
            <p:nvPr/>
          </p:nvSpPr>
          <p:spPr bwMode="auto">
            <a:xfrm>
              <a:off x="854075" y="3098800"/>
              <a:ext cx="16254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ordinates muscle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69" name="Rectangle 38"/>
            <p:cNvSpPr>
              <a:spLocks noChangeArrowheads="1"/>
            </p:cNvSpPr>
            <p:nvPr/>
          </p:nvSpPr>
          <p:spPr bwMode="auto">
            <a:xfrm>
              <a:off x="549275" y="3341688"/>
              <a:ext cx="17264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groups to produce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70" name="Rectangle 39"/>
            <p:cNvSpPr>
              <a:spLocks noChangeArrowheads="1"/>
            </p:cNvSpPr>
            <p:nvPr/>
          </p:nvSpPr>
          <p:spPr bwMode="auto">
            <a:xfrm>
              <a:off x="549275" y="3586163"/>
              <a:ext cx="6684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smooth</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71" name="Rectangle 40"/>
            <p:cNvSpPr>
              <a:spLocks noChangeArrowheads="1"/>
            </p:cNvSpPr>
            <p:nvPr/>
          </p:nvSpPr>
          <p:spPr bwMode="auto">
            <a:xfrm>
              <a:off x="1273175" y="3586163"/>
              <a:ext cx="9040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speech &amp;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72" name="Rectangle 41"/>
            <p:cNvSpPr>
              <a:spLocks noChangeArrowheads="1"/>
            </p:cNvSpPr>
            <p:nvPr/>
          </p:nvSpPr>
          <p:spPr bwMode="auto">
            <a:xfrm>
              <a:off x="549275" y="3829050"/>
              <a:ext cx="107721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swallowing.</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grpSp>
      <p:grpSp>
        <p:nvGrpSpPr>
          <p:cNvPr id="15427" name="Group 15426"/>
          <p:cNvGrpSpPr/>
          <p:nvPr/>
        </p:nvGrpSpPr>
        <p:grpSpPr>
          <a:xfrm>
            <a:off x="549275" y="4318000"/>
            <a:ext cx="1804981" cy="735171"/>
            <a:chOff x="549275" y="4318000"/>
            <a:chExt cx="1804981" cy="735171"/>
          </a:xfrm>
        </p:grpSpPr>
        <p:sp>
          <p:nvSpPr>
            <p:cNvPr id="15373" name="Rectangle 42"/>
            <p:cNvSpPr>
              <a:spLocks noChangeArrowheads="1"/>
            </p:cNvSpPr>
            <p:nvPr/>
          </p:nvSpPr>
          <p:spPr bwMode="auto">
            <a:xfrm>
              <a:off x="549275" y="4318000"/>
              <a:ext cx="14795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Helps integrate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78" name="Rectangle 43"/>
            <p:cNvSpPr>
              <a:spLocks noChangeArrowheads="1"/>
            </p:cNvSpPr>
            <p:nvPr/>
          </p:nvSpPr>
          <p:spPr bwMode="auto">
            <a:xfrm>
              <a:off x="549275" y="4560888"/>
              <a:ext cx="18049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sensory perception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79" name="Rectangle 44"/>
            <p:cNvSpPr>
              <a:spLocks noChangeArrowheads="1"/>
            </p:cNvSpPr>
            <p:nvPr/>
          </p:nvSpPr>
          <p:spPr bwMode="auto">
            <a:xfrm>
              <a:off x="549275" y="4806950"/>
              <a:ext cx="17617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and motor output.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grpSp>
      <p:grpSp>
        <p:nvGrpSpPr>
          <p:cNvPr id="15428" name="Group 15427"/>
          <p:cNvGrpSpPr/>
          <p:nvPr/>
        </p:nvGrpSpPr>
        <p:grpSpPr>
          <a:xfrm>
            <a:off x="549275" y="5292725"/>
            <a:ext cx="1883529" cy="489109"/>
            <a:chOff x="549275" y="5292725"/>
            <a:chExt cx="1883529" cy="489109"/>
          </a:xfrm>
        </p:grpSpPr>
        <p:sp>
          <p:nvSpPr>
            <p:cNvPr id="15380" name="Rectangle 45"/>
            <p:cNvSpPr>
              <a:spLocks noChangeArrowheads="1"/>
            </p:cNvSpPr>
            <p:nvPr/>
          </p:nvSpPr>
          <p:spPr bwMode="auto">
            <a:xfrm>
              <a:off x="549275" y="5292725"/>
              <a:ext cx="18835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Damage can lead to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81" name="Rectangle 46"/>
            <p:cNvSpPr>
              <a:spLocks noChangeArrowheads="1"/>
            </p:cNvSpPr>
            <p:nvPr/>
          </p:nvSpPr>
          <p:spPr bwMode="auto">
            <a:xfrm>
              <a:off x="549275" y="5535613"/>
              <a:ext cx="16366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slurring of speech</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grpSp>
      <p:grpSp>
        <p:nvGrpSpPr>
          <p:cNvPr id="15417" name="Group 15416"/>
          <p:cNvGrpSpPr/>
          <p:nvPr/>
        </p:nvGrpSpPr>
        <p:grpSpPr>
          <a:xfrm>
            <a:off x="2606675" y="3098800"/>
            <a:ext cx="1930016" cy="733584"/>
            <a:chOff x="2606675" y="3098800"/>
            <a:chExt cx="1930016" cy="733584"/>
          </a:xfrm>
        </p:grpSpPr>
        <p:sp>
          <p:nvSpPr>
            <p:cNvPr id="15382" name="Rectangle 47"/>
            <p:cNvSpPr>
              <a:spLocks noChangeArrowheads="1"/>
            </p:cNvSpPr>
            <p:nvPr/>
          </p:nvSpPr>
          <p:spPr bwMode="auto">
            <a:xfrm>
              <a:off x="2606675" y="3098800"/>
              <a:ext cx="18594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Controls muscles of </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sp>
          <p:nvSpPr>
            <p:cNvPr id="15383" name="Rectangle 48"/>
            <p:cNvSpPr>
              <a:spLocks noChangeArrowheads="1"/>
            </p:cNvSpPr>
            <p:nvPr/>
          </p:nvSpPr>
          <p:spPr bwMode="auto">
            <a:xfrm>
              <a:off x="2606675" y="3341688"/>
              <a:ext cx="19300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face, larynx, tongue </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sp>
          <p:nvSpPr>
            <p:cNvPr id="15384" name="Rectangle 49"/>
            <p:cNvSpPr>
              <a:spLocks noChangeArrowheads="1"/>
            </p:cNvSpPr>
            <p:nvPr/>
          </p:nvSpPr>
          <p:spPr bwMode="auto">
            <a:xfrm>
              <a:off x="2606675" y="3586163"/>
              <a:ext cx="11253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and pharynx</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grpSp>
      <p:grpSp>
        <p:nvGrpSpPr>
          <p:cNvPr id="15419" name="Group 15418"/>
          <p:cNvGrpSpPr/>
          <p:nvPr/>
        </p:nvGrpSpPr>
        <p:grpSpPr>
          <a:xfrm>
            <a:off x="2606675" y="3905250"/>
            <a:ext cx="1905971" cy="1224121"/>
            <a:chOff x="2606675" y="3905250"/>
            <a:chExt cx="1905971" cy="1224121"/>
          </a:xfrm>
        </p:grpSpPr>
        <p:sp>
          <p:nvSpPr>
            <p:cNvPr id="15385" name="Rectangle 50"/>
            <p:cNvSpPr>
              <a:spLocks noChangeArrowheads="1"/>
            </p:cNvSpPr>
            <p:nvPr/>
          </p:nvSpPr>
          <p:spPr bwMode="auto">
            <a:xfrm>
              <a:off x="2606675" y="3905250"/>
              <a:ext cx="18835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Damage can lead to </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sp>
          <p:nvSpPr>
            <p:cNvPr id="15386" name="Rectangle 51"/>
            <p:cNvSpPr>
              <a:spLocks noChangeArrowheads="1"/>
            </p:cNvSpPr>
            <p:nvPr/>
          </p:nvSpPr>
          <p:spPr bwMode="auto">
            <a:xfrm>
              <a:off x="2606675" y="4149725"/>
              <a:ext cx="19059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lack of coordination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87" name="Rectangle 52"/>
            <p:cNvSpPr>
              <a:spLocks noChangeArrowheads="1"/>
            </p:cNvSpPr>
            <p:nvPr/>
          </p:nvSpPr>
          <p:spPr bwMode="auto">
            <a:xfrm>
              <a:off x="2606675" y="4394200"/>
              <a:ext cx="9698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and facial </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sp>
          <p:nvSpPr>
            <p:cNvPr id="15388" name="Rectangle 53"/>
            <p:cNvSpPr>
              <a:spLocks noChangeArrowheads="1"/>
            </p:cNvSpPr>
            <p:nvPr/>
          </p:nvSpPr>
          <p:spPr bwMode="auto">
            <a:xfrm>
              <a:off x="2606675" y="4637088"/>
              <a:ext cx="14731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expression (e.g.</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89" name="Rectangle 54"/>
            <p:cNvSpPr>
              <a:spLocks noChangeArrowheads="1"/>
            </p:cNvSpPr>
            <p:nvPr/>
          </p:nvSpPr>
          <p:spPr bwMode="auto">
            <a:xfrm>
              <a:off x="2606675" y="4883150"/>
              <a:ext cx="10935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Parkinson’s)</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grpSp>
      <p:grpSp>
        <p:nvGrpSpPr>
          <p:cNvPr id="15420" name="Group 15419"/>
          <p:cNvGrpSpPr/>
          <p:nvPr/>
        </p:nvGrpSpPr>
        <p:grpSpPr>
          <a:xfrm>
            <a:off x="2606675" y="5200650"/>
            <a:ext cx="1857881" cy="733584"/>
            <a:chOff x="2606675" y="5200650"/>
            <a:chExt cx="1857881" cy="733584"/>
          </a:xfrm>
        </p:grpSpPr>
        <p:sp>
          <p:nvSpPr>
            <p:cNvPr id="15390" name="Rectangle 55"/>
            <p:cNvSpPr>
              <a:spLocks noChangeArrowheads="1"/>
            </p:cNvSpPr>
            <p:nvPr/>
          </p:nvSpPr>
          <p:spPr bwMode="auto">
            <a:xfrm>
              <a:off x="2606675" y="5200650"/>
              <a:ext cx="16831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Also disruption to </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sp>
          <p:nvSpPr>
            <p:cNvPr id="15391" name="Rectangle 56"/>
            <p:cNvSpPr>
              <a:spLocks noChangeArrowheads="1"/>
            </p:cNvSpPr>
            <p:nvPr/>
          </p:nvSpPr>
          <p:spPr bwMode="auto">
            <a:xfrm>
              <a:off x="2606675" y="5445125"/>
              <a:ext cx="11156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rhythm and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92" name="Rectangle 57"/>
            <p:cNvSpPr>
              <a:spLocks noChangeArrowheads="1"/>
            </p:cNvSpPr>
            <p:nvPr/>
          </p:nvSpPr>
          <p:spPr bwMode="auto">
            <a:xfrm>
              <a:off x="2606675" y="5688013"/>
              <a:ext cx="18578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temporal processing</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grpSp>
      <p:grpSp>
        <p:nvGrpSpPr>
          <p:cNvPr id="15421" name="Group 15420"/>
          <p:cNvGrpSpPr/>
          <p:nvPr/>
        </p:nvGrpSpPr>
        <p:grpSpPr>
          <a:xfrm>
            <a:off x="4664075" y="3098800"/>
            <a:ext cx="1886735" cy="976471"/>
            <a:chOff x="4664075" y="3098800"/>
            <a:chExt cx="1886735" cy="976471"/>
          </a:xfrm>
        </p:grpSpPr>
        <p:sp>
          <p:nvSpPr>
            <p:cNvPr id="15393" name="Rectangle 58"/>
            <p:cNvSpPr>
              <a:spLocks noChangeArrowheads="1"/>
            </p:cNvSpPr>
            <p:nvPr/>
          </p:nvSpPr>
          <p:spPr bwMode="auto">
            <a:xfrm>
              <a:off x="4664075" y="3098800"/>
              <a:ext cx="13336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Inner chamber</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sp>
          <p:nvSpPr>
            <p:cNvPr id="15394" name="Rectangle 59"/>
            <p:cNvSpPr>
              <a:spLocks noChangeArrowheads="1"/>
            </p:cNvSpPr>
            <p:nvPr/>
          </p:nvSpPr>
          <p:spPr bwMode="auto">
            <a:xfrm>
              <a:off x="4664075" y="3341688"/>
              <a:ext cx="16991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determines which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95" name="Rectangle 60"/>
            <p:cNvSpPr>
              <a:spLocks noChangeArrowheads="1"/>
            </p:cNvSpPr>
            <p:nvPr/>
          </p:nvSpPr>
          <p:spPr bwMode="auto">
            <a:xfrm>
              <a:off x="4664075" y="3586163"/>
              <a:ext cx="18867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sensory information </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sp>
          <p:nvSpPr>
            <p:cNvPr id="15396" name="Rectangle 61"/>
            <p:cNvSpPr>
              <a:spLocks noChangeArrowheads="1"/>
            </p:cNvSpPr>
            <p:nvPr/>
          </p:nvSpPr>
          <p:spPr bwMode="auto">
            <a:xfrm>
              <a:off x="4664075" y="3829050"/>
              <a:ext cx="1880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to forward to cortex</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grpSp>
      <p:grpSp>
        <p:nvGrpSpPr>
          <p:cNvPr id="15422" name="Group 15421"/>
          <p:cNvGrpSpPr/>
          <p:nvPr/>
        </p:nvGrpSpPr>
        <p:grpSpPr>
          <a:xfrm>
            <a:off x="4664075" y="4318000"/>
            <a:ext cx="1883529" cy="976471"/>
            <a:chOff x="4664075" y="4318000"/>
            <a:chExt cx="1883529" cy="976471"/>
          </a:xfrm>
        </p:grpSpPr>
        <p:sp>
          <p:nvSpPr>
            <p:cNvPr id="15397" name="Rectangle 62"/>
            <p:cNvSpPr>
              <a:spLocks noChangeArrowheads="1"/>
            </p:cNvSpPr>
            <p:nvPr/>
          </p:nvSpPr>
          <p:spPr bwMode="auto">
            <a:xfrm>
              <a:off x="4664075" y="4318000"/>
              <a:ext cx="18835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Damage can lead to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98" name="Rectangle 63"/>
            <p:cNvSpPr>
              <a:spLocks noChangeArrowheads="1"/>
            </p:cNvSpPr>
            <p:nvPr/>
          </p:nvSpPr>
          <p:spPr bwMode="auto">
            <a:xfrm>
              <a:off x="4664075" y="4560888"/>
              <a:ext cx="18392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deficits in memory,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399" name="Rectangle 64"/>
            <p:cNvSpPr>
              <a:spLocks noChangeArrowheads="1"/>
            </p:cNvSpPr>
            <p:nvPr/>
          </p:nvSpPr>
          <p:spPr bwMode="auto">
            <a:xfrm>
              <a:off x="4664075" y="4806950"/>
              <a:ext cx="18049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attention, reduced </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sp>
          <p:nvSpPr>
            <p:cNvPr id="15400" name="Rectangle 65"/>
            <p:cNvSpPr>
              <a:spLocks noChangeArrowheads="1"/>
            </p:cNvSpPr>
            <p:nvPr/>
          </p:nvSpPr>
          <p:spPr bwMode="auto">
            <a:xfrm>
              <a:off x="4664075" y="5048250"/>
              <a:ext cx="18370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spontaneous speech</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grpSp>
      <p:grpSp>
        <p:nvGrpSpPr>
          <p:cNvPr id="15425" name="Group 15424"/>
          <p:cNvGrpSpPr/>
          <p:nvPr/>
        </p:nvGrpSpPr>
        <p:grpSpPr>
          <a:xfrm>
            <a:off x="6721475" y="3098800"/>
            <a:ext cx="1861605" cy="976471"/>
            <a:chOff x="6721475" y="3098800"/>
            <a:chExt cx="1861605" cy="976471"/>
          </a:xfrm>
        </p:grpSpPr>
        <p:sp>
          <p:nvSpPr>
            <p:cNvPr id="15402" name="Rectangle 67"/>
            <p:cNvSpPr>
              <a:spLocks noChangeArrowheads="1"/>
            </p:cNvSpPr>
            <p:nvPr/>
          </p:nvSpPr>
          <p:spPr bwMode="auto">
            <a:xfrm>
              <a:off x="7145338" y="3098800"/>
              <a:ext cx="753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sp>
          <p:nvSpPr>
            <p:cNvPr id="15407" name="Rectangle 72"/>
            <p:cNvSpPr>
              <a:spLocks noChangeArrowheads="1"/>
            </p:cNvSpPr>
            <p:nvPr/>
          </p:nvSpPr>
          <p:spPr bwMode="auto">
            <a:xfrm>
              <a:off x="7172325" y="3829050"/>
              <a:ext cx="753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grpSp>
          <p:nvGrpSpPr>
            <p:cNvPr id="15423" name="Group 15422"/>
            <p:cNvGrpSpPr/>
            <p:nvPr/>
          </p:nvGrpSpPr>
          <p:grpSpPr>
            <a:xfrm>
              <a:off x="6721475" y="3098800"/>
              <a:ext cx="1861605" cy="976471"/>
              <a:chOff x="6721475" y="3098800"/>
              <a:chExt cx="1861605" cy="976471"/>
            </a:xfrm>
          </p:grpSpPr>
          <p:sp>
            <p:nvSpPr>
              <p:cNvPr id="15401" name="Rectangle 66"/>
              <p:cNvSpPr>
                <a:spLocks noChangeArrowheads="1"/>
              </p:cNvSpPr>
              <p:nvPr/>
            </p:nvSpPr>
            <p:spPr bwMode="auto">
              <a:xfrm>
                <a:off x="6721475" y="3098800"/>
                <a:ext cx="42960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Long</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403" name="Rectangle 68"/>
              <p:cNvSpPr>
                <a:spLocks noChangeArrowheads="1"/>
              </p:cNvSpPr>
              <p:nvPr/>
            </p:nvSpPr>
            <p:spPr bwMode="auto">
              <a:xfrm>
                <a:off x="7219950" y="3098800"/>
                <a:ext cx="13631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term memory, </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sp>
            <p:nvSpPr>
              <p:cNvPr id="15404" name="Rectangle 69"/>
              <p:cNvSpPr>
                <a:spLocks noChangeArrowheads="1"/>
              </p:cNvSpPr>
              <p:nvPr/>
            </p:nvSpPr>
            <p:spPr bwMode="auto">
              <a:xfrm>
                <a:off x="6721475" y="3341688"/>
                <a:ext cx="8800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language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405" name="Rectangle 70"/>
              <p:cNvSpPr>
                <a:spLocks noChangeArrowheads="1"/>
              </p:cNvSpPr>
              <p:nvPr/>
            </p:nvSpPr>
            <p:spPr bwMode="auto">
              <a:xfrm>
                <a:off x="6721475" y="3586163"/>
                <a:ext cx="15276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comprehension,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406" name="Rectangle 71"/>
              <p:cNvSpPr>
                <a:spLocks noChangeArrowheads="1"/>
              </p:cNvSpPr>
              <p:nvPr/>
            </p:nvSpPr>
            <p:spPr bwMode="auto">
              <a:xfrm>
                <a:off x="6721475" y="3829050"/>
                <a:ext cx="4568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word</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408" name="Rectangle 73"/>
              <p:cNvSpPr>
                <a:spLocks noChangeArrowheads="1"/>
              </p:cNvSpPr>
              <p:nvPr/>
            </p:nvSpPr>
            <p:spPr bwMode="auto">
              <a:xfrm>
                <a:off x="7246938" y="3829050"/>
                <a:ext cx="9906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generation</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grpSp>
      </p:grpSp>
      <p:grpSp>
        <p:nvGrpSpPr>
          <p:cNvPr id="15424" name="Group 15423"/>
          <p:cNvGrpSpPr/>
          <p:nvPr/>
        </p:nvGrpSpPr>
        <p:grpSpPr>
          <a:xfrm>
            <a:off x="6721475" y="4318000"/>
            <a:ext cx="1926032" cy="976471"/>
            <a:chOff x="6721475" y="4318000"/>
            <a:chExt cx="1926032" cy="976471"/>
          </a:xfrm>
        </p:grpSpPr>
        <p:sp>
          <p:nvSpPr>
            <p:cNvPr id="15409" name="Rectangle 74"/>
            <p:cNvSpPr>
              <a:spLocks noChangeArrowheads="1"/>
            </p:cNvSpPr>
            <p:nvPr/>
          </p:nvSpPr>
          <p:spPr bwMode="auto">
            <a:xfrm>
              <a:off x="6721475" y="4318000"/>
              <a:ext cx="17617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Damage (severe in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410" name="Rectangle 75"/>
            <p:cNvSpPr>
              <a:spLocks noChangeArrowheads="1"/>
            </p:cNvSpPr>
            <p:nvPr/>
          </p:nvSpPr>
          <p:spPr bwMode="auto">
            <a:xfrm>
              <a:off x="6721475" y="4560888"/>
              <a:ext cx="15629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Alzheimer's) can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411" name="Rectangle 76"/>
            <p:cNvSpPr>
              <a:spLocks noChangeArrowheads="1"/>
            </p:cNvSpPr>
            <p:nvPr/>
          </p:nvSpPr>
          <p:spPr bwMode="auto">
            <a:xfrm>
              <a:off x="6721475" y="4806950"/>
              <a:ext cx="11685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lead to word</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412" name="Rectangle 77"/>
            <p:cNvSpPr>
              <a:spLocks noChangeArrowheads="1"/>
            </p:cNvSpPr>
            <p:nvPr/>
          </p:nvSpPr>
          <p:spPr bwMode="auto">
            <a:xfrm>
              <a:off x="7875588" y="4806950"/>
              <a:ext cx="753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413" name="Rectangle 78"/>
            <p:cNvSpPr>
              <a:spLocks noChangeArrowheads="1"/>
            </p:cNvSpPr>
            <p:nvPr/>
          </p:nvSpPr>
          <p:spPr bwMode="auto">
            <a:xfrm>
              <a:off x="7950200" y="4806950"/>
              <a:ext cx="6973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1">
                      <a:lumMod val="85000"/>
                    </a:schemeClr>
                  </a:solidFill>
                  <a:effectLst/>
                  <a:latin typeface="Trebuchet MS" pitchFamily="34" charset="0"/>
                  <a:cs typeface="Arial" pitchFamily="34" charset="0"/>
                </a:rPr>
                <a:t>finding </a:t>
              </a:r>
              <a:endParaRPr kumimoji="0" lang="en-US" sz="1800" b="0" i="0" u="none" strike="noStrike" cap="none" normalizeH="0" baseline="0" smtClean="0">
                <a:ln>
                  <a:noFill/>
                </a:ln>
                <a:solidFill>
                  <a:schemeClr val="bg1">
                    <a:lumMod val="85000"/>
                  </a:schemeClr>
                </a:solidFill>
                <a:effectLst/>
                <a:latin typeface="Arial" pitchFamily="34" charset="0"/>
                <a:cs typeface="Arial" pitchFamily="34" charset="0"/>
              </a:endParaRPr>
            </a:p>
          </p:txBody>
        </p:sp>
        <p:sp>
          <p:nvSpPr>
            <p:cNvPr id="15414" name="Rectangle 79"/>
            <p:cNvSpPr>
              <a:spLocks noChangeArrowheads="1"/>
            </p:cNvSpPr>
            <p:nvPr/>
          </p:nvSpPr>
          <p:spPr bwMode="auto">
            <a:xfrm>
              <a:off x="6721475" y="5048250"/>
              <a:ext cx="9938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Trebuchet MS" pitchFamily="34" charset="0"/>
                  <a:cs typeface="Arial" pitchFamily="34" charset="0"/>
                </a:rPr>
                <a:t>difficulties</a:t>
              </a:r>
              <a:endParaRPr kumimoji="0" lang="en-US" sz="1800" b="0" i="0" u="none" strike="noStrike" cap="none" normalizeH="0" baseline="0" dirty="0" smtClean="0">
                <a:ln>
                  <a:noFill/>
                </a:ln>
                <a:solidFill>
                  <a:schemeClr val="bg1">
                    <a:lumMod val="85000"/>
                  </a:schemeClr>
                </a:solidFill>
                <a:effectLst/>
                <a:latin typeface="Arial" pitchFamily="34" charset="0"/>
                <a:cs typeface="Arial" pitchFamily="34" charset="0"/>
              </a:endParaRPr>
            </a:p>
          </p:txBody>
        </p:sp>
      </p:grpSp>
      <p:pic>
        <p:nvPicPr>
          <p:cNvPr id="6" name="PD_13719.wav">
            <a:hlinkClick r:id="" action="ppaction://media"/>
          </p:cNvPr>
          <p:cNvPicPr>
            <a:picLocks noRot="1" noChangeAspect="1"/>
          </p:cNvPicPr>
          <p:nvPr>
            <a:wavAudioFile r:embed="rId1" name="PD_19_NF.wav"/>
          </p:nvPr>
        </p:nvPicPr>
        <p:blipFill>
          <a:blip r:embed="rId12">
            <a:extLst>
              <a:ext uri="{28A0092B-C50C-407E-A947-70E740481C1C}">
                <a14:useLocalDpi xmlns:a14="http://schemas.microsoft.com/office/drawing/2010/main" val="0"/>
              </a:ext>
            </a:extLst>
          </a:blip>
          <a:srcRect/>
          <a:stretch>
            <a:fillRect/>
          </a:stretch>
        </p:blipFill>
        <p:spPr bwMode="auto">
          <a:xfrm>
            <a:off x="4224103" y="6624128"/>
            <a:ext cx="192362" cy="1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4823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374"/>
                                        </p:tgtEl>
                                        <p:attrNameLst>
                                          <p:attrName>style.visibility</p:attrName>
                                        </p:attrNameLst>
                                      </p:cBhvr>
                                      <p:to>
                                        <p:strVal val="visible"/>
                                      </p:to>
                                    </p:set>
                                    <p:animEffect transition="in" filter="fade">
                                      <p:cBhvr>
                                        <p:cTn id="10" dur="500"/>
                                        <p:tgtEl>
                                          <p:spTgt spid="153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426"/>
                                        </p:tgtEl>
                                        <p:attrNameLst>
                                          <p:attrName>style.visibility</p:attrName>
                                        </p:attrNameLst>
                                      </p:cBhvr>
                                      <p:to>
                                        <p:strVal val="visible"/>
                                      </p:to>
                                    </p:set>
                                    <p:animEffect transition="in" filter="fade">
                                      <p:cBhvr>
                                        <p:cTn id="18" dur="500"/>
                                        <p:tgtEl>
                                          <p:spTgt spid="15426"/>
                                        </p:tgtEl>
                                      </p:cBhvr>
                                    </p:animEffect>
                                  </p:childTnLst>
                                </p:cTn>
                              </p:par>
                              <p:par>
                                <p:cTn id="19" presetID="10" presetClass="entr" presetSubtype="0" fill="hold" nodeType="withEffect">
                                  <p:stCondLst>
                                    <p:cond delay="0"/>
                                  </p:stCondLst>
                                  <p:childTnLst>
                                    <p:set>
                                      <p:cBhvr>
                                        <p:cTn id="20" dur="1" fill="hold">
                                          <p:stCondLst>
                                            <p:cond delay="0"/>
                                          </p:stCondLst>
                                        </p:cTn>
                                        <p:tgtEl>
                                          <p:spTgt spid="15427"/>
                                        </p:tgtEl>
                                        <p:attrNameLst>
                                          <p:attrName>style.visibility</p:attrName>
                                        </p:attrNameLst>
                                      </p:cBhvr>
                                      <p:to>
                                        <p:strVal val="visible"/>
                                      </p:to>
                                    </p:set>
                                    <p:animEffect transition="in" filter="fade">
                                      <p:cBhvr>
                                        <p:cTn id="21" dur="500"/>
                                        <p:tgtEl>
                                          <p:spTgt spid="15427"/>
                                        </p:tgtEl>
                                      </p:cBhvr>
                                    </p:animEffect>
                                  </p:childTnLst>
                                </p:cTn>
                              </p:par>
                              <p:par>
                                <p:cTn id="22" presetID="10" presetClass="entr" presetSubtype="0" fill="hold" nodeType="withEffect">
                                  <p:stCondLst>
                                    <p:cond delay="0"/>
                                  </p:stCondLst>
                                  <p:childTnLst>
                                    <p:set>
                                      <p:cBhvr>
                                        <p:cTn id="23" dur="1" fill="hold">
                                          <p:stCondLst>
                                            <p:cond delay="0"/>
                                          </p:stCondLst>
                                        </p:cTn>
                                        <p:tgtEl>
                                          <p:spTgt spid="15428"/>
                                        </p:tgtEl>
                                        <p:attrNameLst>
                                          <p:attrName>style.visibility</p:attrName>
                                        </p:attrNameLst>
                                      </p:cBhvr>
                                      <p:to>
                                        <p:strVal val="visible"/>
                                      </p:to>
                                    </p:set>
                                    <p:animEffect transition="in" filter="fade">
                                      <p:cBhvr>
                                        <p:cTn id="24" dur="500"/>
                                        <p:tgtEl>
                                          <p:spTgt spid="154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5375"/>
                                        </p:tgtEl>
                                        <p:attrNameLst>
                                          <p:attrName>style.visibility</p:attrName>
                                        </p:attrNameLst>
                                      </p:cBhvr>
                                      <p:to>
                                        <p:strVal val="visible"/>
                                      </p:to>
                                    </p:set>
                                    <p:animEffect transition="in" filter="fade">
                                      <p:cBhvr>
                                        <p:cTn id="32" dur="500"/>
                                        <p:tgtEl>
                                          <p:spTgt spid="1537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417"/>
                                        </p:tgtEl>
                                        <p:attrNameLst>
                                          <p:attrName>style.visibility</p:attrName>
                                        </p:attrNameLst>
                                      </p:cBhvr>
                                      <p:to>
                                        <p:strVal val="visible"/>
                                      </p:to>
                                    </p:set>
                                    <p:animEffect transition="in" filter="fade">
                                      <p:cBhvr>
                                        <p:cTn id="40" dur="500"/>
                                        <p:tgtEl>
                                          <p:spTgt spid="15417"/>
                                        </p:tgtEl>
                                      </p:cBhvr>
                                    </p:animEffect>
                                  </p:childTnLst>
                                </p:cTn>
                              </p:par>
                              <p:par>
                                <p:cTn id="41" presetID="10" presetClass="entr" presetSubtype="0" fill="hold" nodeType="withEffect">
                                  <p:stCondLst>
                                    <p:cond delay="0"/>
                                  </p:stCondLst>
                                  <p:childTnLst>
                                    <p:set>
                                      <p:cBhvr>
                                        <p:cTn id="42" dur="1" fill="hold">
                                          <p:stCondLst>
                                            <p:cond delay="0"/>
                                          </p:stCondLst>
                                        </p:cTn>
                                        <p:tgtEl>
                                          <p:spTgt spid="15419"/>
                                        </p:tgtEl>
                                        <p:attrNameLst>
                                          <p:attrName>style.visibility</p:attrName>
                                        </p:attrNameLst>
                                      </p:cBhvr>
                                      <p:to>
                                        <p:strVal val="visible"/>
                                      </p:to>
                                    </p:set>
                                    <p:animEffect transition="in" filter="fade">
                                      <p:cBhvr>
                                        <p:cTn id="43" dur="500"/>
                                        <p:tgtEl>
                                          <p:spTgt spid="15419"/>
                                        </p:tgtEl>
                                      </p:cBhvr>
                                    </p:animEffect>
                                  </p:childTnLst>
                                </p:cTn>
                              </p:par>
                              <p:par>
                                <p:cTn id="44" presetID="10" presetClass="entr" presetSubtype="0" fill="hold" nodeType="withEffect">
                                  <p:stCondLst>
                                    <p:cond delay="0"/>
                                  </p:stCondLst>
                                  <p:childTnLst>
                                    <p:set>
                                      <p:cBhvr>
                                        <p:cTn id="45" dur="1" fill="hold">
                                          <p:stCondLst>
                                            <p:cond delay="0"/>
                                          </p:stCondLst>
                                        </p:cTn>
                                        <p:tgtEl>
                                          <p:spTgt spid="15420"/>
                                        </p:tgtEl>
                                        <p:attrNameLst>
                                          <p:attrName>style.visibility</p:attrName>
                                        </p:attrNameLst>
                                      </p:cBhvr>
                                      <p:to>
                                        <p:strVal val="visible"/>
                                      </p:to>
                                    </p:set>
                                    <p:animEffect transition="in" filter="fade">
                                      <p:cBhvr>
                                        <p:cTn id="46" dur="500"/>
                                        <p:tgtEl>
                                          <p:spTgt spid="154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0"/>
                                  </p:stCondLst>
                                  <p:childTnLst>
                                    <p:set>
                                      <p:cBhvr>
                                        <p:cTn id="61" dur="1" fill="hold">
                                          <p:stCondLst>
                                            <p:cond delay="0"/>
                                          </p:stCondLst>
                                        </p:cTn>
                                        <p:tgtEl>
                                          <p:spTgt spid="15376"/>
                                        </p:tgtEl>
                                        <p:attrNameLst>
                                          <p:attrName>style.visibility</p:attrName>
                                        </p:attrNameLst>
                                      </p:cBhvr>
                                      <p:to>
                                        <p:strVal val="visible"/>
                                      </p:to>
                                    </p:set>
                                    <p:animEffect transition="in" filter="fade">
                                      <p:cBhvr>
                                        <p:cTn id="62" dur="500"/>
                                        <p:tgtEl>
                                          <p:spTgt spid="1537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421"/>
                                        </p:tgtEl>
                                        <p:attrNameLst>
                                          <p:attrName>style.visibility</p:attrName>
                                        </p:attrNameLst>
                                      </p:cBhvr>
                                      <p:to>
                                        <p:strVal val="visible"/>
                                      </p:to>
                                    </p:set>
                                    <p:animEffect transition="in" filter="fade">
                                      <p:cBhvr>
                                        <p:cTn id="70" dur="500"/>
                                        <p:tgtEl>
                                          <p:spTgt spid="15421"/>
                                        </p:tgtEl>
                                      </p:cBhvr>
                                    </p:animEffect>
                                  </p:childTnLst>
                                </p:cTn>
                              </p:par>
                              <p:par>
                                <p:cTn id="71" presetID="10" presetClass="entr" presetSubtype="0" fill="hold" nodeType="withEffect">
                                  <p:stCondLst>
                                    <p:cond delay="0"/>
                                  </p:stCondLst>
                                  <p:childTnLst>
                                    <p:set>
                                      <p:cBhvr>
                                        <p:cTn id="72" dur="1" fill="hold">
                                          <p:stCondLst>
                                            <p:cond delay="0"/>
                                          </p:stCondLst>
                                        </p:cTn>
                                        <p:tgtEl>
                                          <p:spTgt spid="15422"/>
                                        </p:tgtEl>
                                        <p:attrNameLst>
                                          <p:attrName>style.visibility</p:attrName>
                                        </p:attrNameLst>
                                      </p:cBhvr>
                                      <p:to>
                                        <p:strVal val="visible"/>
                                      </p:to>
                                    </p:set>
                                    <p:animEffect transition="in" filter="fade">
                                      <p:cBhvr>
                                        <p:cTn id="73" dur="500"/>
                                        <p:tgtEl>
                                          <p:spTgt spid="1542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360"/>
                                        </p:tgtEl>
                                        <p:attrNameLst>
                                          <p:attrName>style.visibility</p:attrName>
                                        </p:attrNameLst>
                                      </p:cBhvr>
                                      <p:to>
                                        <p:strVal val="visible"/>
                                      </p:to>
                                    </p:set>
                                    <p:animEffect transition="in" filter="fade">
                                      <p:cBhvr>
                                        <p:cTn id="81" dur="500"/>
                                        <p:tgtEl>
                                          <p:spTgt spid="15360"/>
                                        </p:tgtEl>
                                      </p:cBhvr>
                                    </p:animEffect>
                                  </p:childTnLst>
                                </p:cTn>
                              </p:par>
                              <p:par>
                                <p:cTn id="82" presetID="10" presetClass="entr" presetSubtype="0" fill="hold" nodeType="withEffect">
                                  <p:stCondLst>
                                    <p:cond delay="0"/>
                                  </p:stCondLst>
                                  <p:childTnLst>
                                    <p:set>
                                      <p:cBhvr>
                                        <p:cTn id="83" dur="1" fill="hold">
                                          <p:stCondLst>
                                            <p:cond delay="0"/>
                                          </p:stCondLst>
                                        </p:cTn>
                                        <p:tgtEl>
                                          <p:spTgt spid="15377"/>
                                        </p:tgtEl>
                                        <p:attrNameLst>
                                          <p:attrName>style.visibility</p:attrName>
                                        </p:attrNameLst>
                                      </p:cBhvr>
                                      <p:to>
                                        <p:strVal val="visible"/>
                                      </p:to>
                                    </p:set>
                                    <p:animEffect transition="in" filter="fade">
                                      <p:cBhvr>
                                        <p:cTn id="84" dur="500"/>
                                        <p:tgtEl>
                                          <p:spTgt spid="1537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5424"/>
                                        </p:tgtEl>
                                        <p:attrNameLst>
                                          <p:attrName>style.visibility</p:attrName>
                                        </p:attrNameLst>
                                      </p:cBhvr>
                                      <p:to>
                                        <p:strVal val="visible"/>
                                      </p:to>
                                    </p:set>
                                    <p:animEffect transition="in" filter="fade">
                                      <p:cBhvr>
                                        <p:cTn id="89" dur="500"/>
                                        <p:tgtEl>
                                          <p:spTgt spid="15424"/>
                                        </p:tgtEl>
                                      </p:cBhvr>
                                    </p:animEffect>
                                  </p:childTnLst>
                                </p:cTn>
                              </p:par>
                              <p:par>
                                <p:cTn id="90" presetID="10" presetClass="entr" presetSubtype="0" fill="hold" nodeType="withEffect">
                                  <p:stCondLst>
                                    <p:cond delay="0"/>
                                  </p:stCondLst>
                                  <p:childTnLst>
                                    <p:set>
                                      <p:cBhvr>
                                        <p:cTn id="91" dur="1" fill="hold">
                                          <p:stCondLst>
                                            <p:cond delay="0"/>
                                          </p:stCondLst>
                                        </p:cTn>
                                        <p:tgtEl>
                                          <p:spTgt spid="15425"/>
                                        </p:tgtEl>
                                        <p:attrNameLst>
                                          <p:attrName>style.visibility</p:attrName>
                                        </p:attrNameLst>
                                      </p:cBhvr>
                                      <p:to>
                                        <p:strVal val="visible"/>
                                      </p:to>
                                    </p:set>
                                    <p:animEffect transition="in" filter="fade">
                                      <p:cBhvr>
                                        <p:cTn id="92" dur="500"/>
                                        <p:tgtEl>
                                          <p:spTgt spid="154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3" fill="hold" display="0">
                  <p:stCondLst>
                    <p:cond delay="indefinite"/>
                  </p:stCondLst>
                  <p:endCondLst>
                    <p:cond evt="onStopAudio" delay="0">
                      <p:tgtEl>
                        <p:sldTgt/>
                      </p:tgtEl>
                    </p:cond>
                  </p:endCondLst>
                </p:cTn>
                <p:tgtEl>
                  <p:spTgt spid="6"/>
                </p:tgtEl>
              </p:cMediaNode>
            </p:audio>
          </p:childTnLst>
        </p:cTn>
      </p:par>
    </p:tnLst>
    <p:bldLst>
      <p:bldP spid="7" grpId="0"/>
      <p:bldP spid="12" grpId="0" animBg="1"/>
      <p:bldP spid="13" grpId="0" animBg="1"/>
      <p:bldP spid="14" grpId="0" animBg="1"/>
      <p:bldP spid="15" grpId="0" animBg="1"/>
      <p:bldP spid="29" grpId="0"/>
      <p:bldP spid="30" grpId="0"/>
      <p:bldP spid="31" grpId="0"/>
      <p:bldP spid="1536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44</a:t>
            </a:fld>
            <a:r>
              <a:rPr lang="en-GB" dirty="0" smtClean="0"/>
              <a:t> of 50</a:t>
            </a:r>
          </a:p>
        </p:txBody>
      </p:sp>
      <p:sp>
        <p:nvSpPr>
          <p:cNvPr id="5" name="Rectangle 2"/>
          <p:cNvSpPr>
            <a:spLocks noGrp="1" noChangeArrowheads="1"/>
          </p:cNvSpPr>
          <p:nvPr>
            <p:ph type="title"/>
          </p:nvPr>
        </p:nvSpPr>
        <p:spPr>
          <a:xfrm>
            <a:off x="468313" y="476250"/>
            <a:ext cx="8229600" cy="1143000"/>
          </a:xfrm>
        </p:spPr>
        <p:txBody>
          <a:bodyPr>
            <a:normAutofit fontScale="90000"/>
          </a:bodyPr>
          <a:lstStyle/>
          <a:p>
            <a:r>
              <a:rPr lang="en-GB" altLang="en-US" dirty="0"/>
              <a:t>Neural correlates of </a:t>
            </a:r>
            <a:r>
              <a:rPr lang="en-GB" altLang="en-US" dirty="0" smtClean="0"/>
              <a:t>phonetic skill</a:t>
            </a:r>
          </a:p>
        </p:txBody>
      </p:sp>
      <p:sp>
        <p:nvSpPr>
          <p:cNvPr id="6" name="Rectangle 3"/>
          <p:cNvSpPr>
            <a:spLocks noGrp="1" noChangeArrowheads="1"/>
          </p:cNvSpPr>
          <p:nvPr>
            <p:ph idx="1"/>
          </p:nvPr>
        </p:nvSpPr>
        <p:spPr>
          <a:xfrm>
            <a:off x="395536" y="1772816"/>
            <a:ext cx="8229600" cy="4454500"/>
          </a:xfrm>
        </p:spPr>
        <p:txBody>
          <a:bodyPr>
            <a:normAutofit fontScale="92500" lnSpcReduction="20000"/>
          </a:bodyPr>
          <a:lstStyle/>
          <a:p>
            <a:pPr marL="0" indent="0">
              <a:buNone/>
            </a:pPr>
            <a:r>
              <a:rPr lang="en-GB" altLang="en-US" sz="2800" b="1" dirty="0"/>
              <a:t>“Born with an ear for dialects?”</a:t>
            </a:r>
            <a:endParaRPr lang="en-GB" altLang="en-US" sz="2800" b="1" dirty="0" smtClean="0"/>
          </a:p>
          <a:p>
            <a:pPr eaLnBrk="1" hangingPunct="1"/>
            <a:r>
              <a:rPr lang="en-GB" altLang="en-US" sz="2800" dirty="0" smtClean="0"/>
              <a:t>In naïve (English) listeners, an individual’s brain structure in left auditory cortex, parietal cortex, and left inferior frontal cortex partly predicts their ability to discriminate a difficult contrast (Hindi dental vs. retroflex) (</a:t>
            </a:r>
            <a:r>
              <a:rPr lang="en-GB" altLang="en-US" sz="2800" dirty="0" err="1" smtClean="0"/>
              <a:t>Golestani</a:t>
            </a:r>
            <a:r>
              <a:rPr lang="en-GB" altLang="en-US" sz="2800" dirty="0" smtClean="0"/>
              <a:t> et al., 2002, 2007)</a:t>
            </a:r>
          </a:p>
          <a:p>
            <a:pPr eaLnBrk="1" hangingPunct="1"/>
            <a:r>
              <a:rPr lang="en-GB" altLang="en-US" sz="2800" dirty="0" smtClean="0"/>
              <a:t>In phoneticians, years of transcription experience correlate with size of left pars </a:t>
            </a:r>
            <a:r>
              <a:rPr lang="en-GB" altLang="en-US" sz="2800" dirty="0" err="1" smtClean="0"/>
              <a:t>opercularis</a:t>
            </a:r>
            <a:r>
              <a:rPr lang="en-GB" altLang="en-US" sz="2800" dirty="0" smtClean="0"/>
              <a:t> (</a:t>
            </a:r>
            <a:r>
              <a:rPr lang="en-GB" altLang="en-US" sz="2800" dirty="0" err="1" smtClean="0"/>
              <a:t>Golestani</a:t>
            </a:r>
            <a:r>
              <a:rPr lang="en-GB" altLang="en-US" sz="2800" dirty="0" smtClean="0"/>
              <a:t> et al., 2011)</a:t>
            </a:r>
          </a:p>
          <a:p>
            <a:pPr eaLnBrk="1" hangingPunct="1"/>
            <a:r>
              <a:rPr lang="en-GB" altLang="en-US" sz="2800" dirty="0" smtClean="0"/>
              <a:t>Phoneticians are also more likely to have multiple or split left transverse </a:t>
            </a:r>
            <a:r>
              <a:rPr lang="en-GB" altLang="en-US" sz="2800" dirty="0" err="1" smtClean="0"/>
              <a:t>gyri</a:t>
            </a:r>
            <a:r>
              <a:rPr lang="en-GB" altLang="en-US" sz="2800" dirty="0" smtClean="0"/>
              <a:t> in auditory cortex (thought to develop </a:t>
            </a:r>
            <a:r>
              <a:rPr lang="en-GB" altLang="en-US" sz="2800" i="1" dirty="0" smtClean="0"/>
              <a:t>in utero</a:t>
            </a:r>
            <a:r>
              <a:rPr lang="en-GB" altLang="en-US" sz="2800" dirty="0" smtClean="0"/>
              <a:t>)</a:t>
            </a:r>
          </a:p>
        </p:txBody>
      </p:sp>
    </p:spTree>
    <p:extLst>
      <p:ext uri="{BB962C8B-B14F-4D97-AF65-F5344CB8AC3E}">
        <p14:creationId xmlns:p14="http://schemas.microsoft.com/office/powerpoint/2010/main" val="16258766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Integration Problem</a:t>
            </a:r>
          </a:p>
        </p:txBody>
      </p:sp>
      <p:sp>
        <p:nvSpPr>
          <p:cNvPr id="3" name="Content Placeholder 2"/>
          <p:cNvSpPr>
            <a:spLocks noGrp="1"/>
          </p:cNvSpPr>
          <p:nvPr>
            <p:ph idx="1"/>
          </p:nvPr>
        </p:nvSpPr>
        <p:spPr/>
        <p:txBody>
          <a:bodyPr/>
          <a:lstStyle/>
          <a:p>
            <a:r>
              <a:rPr lang="en-GB" dirty="0" smtClean="0"/>
              <a:t>Behavioural data</a:t>
            </a:r>
          </a:p>
          <a:p>
            <a:pPr marL="457200" lvl="1" indent="0">
              <a:buNone/>
            </a:pPr>
            <a:r>
              <a:rPr lang="en-GB" sz="2400" dirty="0" smtClean="0"/>
              <a:t>(whole brain)</a:t>
            </a:r>
          </a:p>
          <a:p>
            <a:r>
              <a:rPr lang="en-GB" dirty="0" smtClean="0"/>
              <a:t>Localised </a:t>
            </a:r>
            <a:r>
              <a:rPr lang="en-GB" dirty="0" err="1" smtClean="0"/>
              <a:t>neuro</a:t>
            </a:r>
            <a:r>
              <a:rPr lang="en-GB" dirty="0" smtClean="0"/>
              <a:t>-functional data</a:t>
            </a:r>
          </a:p>
          <a:p>
            <a:pPr marL="457200" lvl="1" indent="0">
              <a:buNone/>
            </a:pPr>
            <a:r>
              <a:rPr lang="en-GB" sz="2400" dirty="0" smtClean="0"/>
              <a:t>(brain areas)</a:t>
            </a:r>
          </a:p>
          <a:p>
            <a:r>
              <a:rPr lang="en-GB" dirty="0" smtClean="0"/>
              <a:t>Localised anatomical data</a:t>
            </a:r>
          </a:p>
          <a:p>
            <a:pPr marL="457200" lvl="1" indent="0">
              <a:buNone/>
            </a:pPr>
            <a:r>
              <a:rPr lang="en-GB" sz="2400" dirty="0" smtClean="0"/>
              <a:t>(brain areas)</a:t>
            </a:r>
          </a:p>
          <a:p>
            <a:r>
              <a:rPr lang="en-GB" dirty="0" smtClean="0"/>
              <a:t>Connectivity data</a:t>
            </a:r>
          </a:p>
          <a:p>
            <a:pPr marL="457200" lvl="1" indent="0">
              <a:buNone/>
            </a:pPr>
            <a:r>
              <a:rPr lang="en-GB" sz="2400" dirty="0" smtClean="0"/>
              <a:t>(neuronal networks)</a:t>
            </a:r>
          </a:p>
          <a:p>
            <a:endParaRPr lang="en-GB"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45</a:t>
            </a:fld>
            <a:r>
              <a:rPr lang="en-GB" smtClean="0"/>
              <a:t> of 50</a:t>
            </a:r>
            <a:endParaRPr lang="en-GB"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0704" y="1556792"/>
            <a:ext cx="652017" cy="67947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0704" y="2720230"/>
            <a:ext cx="652017" cy="67947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0704" y="3861048"/>
            <a:ext cx="652017" cy="679470"/>
          </a:xfrm>
          <a:prstGeom prst="rect">
            <a:avLst/>
          </a:prstGeom>
        </p:spPr>
      </p:pic>
      <p:sp>
        <p:nvSpPr>
          <p:cNvPr id="9" name="TextBox 8"/>
          <p:cNvSpPr txBox="1"/>
          <p:nvPr/>
        </p:nvSpPr>
        <p:spPr>
          <a:xfrm>
            <a:off x="7460704" y="4646746"/>
            <a:ext cx="823900" cy="1446550"/>
          </a:xfrm>
          <a:prstGeom prst="rect">
            <a:avLst/>
          </a:prstGeom>
          <a:noFill/>
        </p:spPr>
        <p:txBody>
          <a:bodyPr wrap="square" rtlCol="0">
            <a:spAutoFit/>
          </a:bodyPr>
          <a:lstStyle/>
          <a:p>
            <a:r>
              <a:rPr lang="en-GB" sz="8800" dirty="0" smtClean="0">
                <a:solidFill>
                  <a:schemeClr val="accent2"/>
                </a:solidFill>
              </a:rPr>
              <a:t>?</a:t>
            </a:r>
            <a:endParaRPr lang="en-GB" sz="11500" dirty="0">
              <a:solidFill>
                <a:schemeClr val="accent2"/>
              </a:solidFill>
            </a:endParaRPr>
          </a:p>
        </p:txBody>
      </p:sp>
    </p:spTree>
    <p:extLst>
      <p:ext uri="{BB962C8B-B14F-4D97-AF65-F5344CB8AC3E}">
        <p14:creationId xmlns:p14="http://schemas.microsoft.com/office/powerpoint/2010/main" val="108045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down)">
                                      <p:cBhvr>
                                        <p:cTn id="5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Phineas Gage and the Integration Problem</a:t>
            </a:r>
            <a:endParaRPr lang="en-GB"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46</a:t>
            </a:fld>
            <a:r>
              <a:rPr lang="en-GB" dirty="0" smtClean="0"/>
              <a:t> of 50</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3611" y="1556793"/>
            <a:ext cx="4136779" cy="4608512"/>
          </a:xfrm>
          <a:prstGeom prst="rect">
            <a:avLst/>
          </a:prstGeom>
        </p:spPr>
      </p:pic>
      <p:sp>
        <p:nvSpPr>
          <p:cNvPr id="6" name="TextBox 5"/>
          <p:cNvSpPr txBox="1"/>
          <p:nvPr/>
        </p:nvSpPr>
        <p:spPr>
          <a:xfrm>
            <a:off x="5004048" y="6381328"/>
            <a:ext cx="2952328" cy="369332"/>
          </a:xfrm>
          <a:prstGeom prst="rect">
            <a:avLst/>
          </a:prstGeom>
          <a:noFill/>
        </p:spPr>
        <p:txBody>
          <a:bodyPr wrap="square" rtlCol="0">
            <a:spAutoFit/>
          </a:bodyPr>
          <a:lstStyle/>
          <a:p>
            <a:r>
              <a:rPr lang="en-US" dirty="0">
                <a:solidFill>
                  <a:schemeClr val="bg1">
                    <a:lumMod val="85000"/>
                  </a:schemeClr>
                </a:solidFill>
              </a:rPr>
              <a:t>Van Horn, </a:t>
            </a:r>
            <a:r>
              <a:rPr lang="en-US" dirty="0" smtClean="0">
                <a:solidFill>
                  <a:schemeClr val="bg1">
                    <a:lumMod val="85000"/>
                  </a:schemeClr>
                </a:solidFill>
              </a:rPr>
              <a:t>et al. </a:t>
            </a:r>
            <a:r>
              <a:rPr lang="en-US" dirty="0">
                <a:solidFill>
                  <a:schemeClr val="bg1">
                    <a:lumMod val="85000"/>
                  </a:schemeClr>
                </a:solidFill>
              </a:rPr>
              <a:t>(2012</a:t>
            </a:r>
            <a:r>
              <a:rPr lang="en-US" dirty="0" smtClean="0">
                <a:solidFill>
                  <a:schemeClr val="bg1">
                    <a:lumMod val="85000"/>
                  </a:schemeClr>
                </a:solidFill>
              </a:rPr>
              <a:t>)</a:t>
            </a:r>
            <a:endParaRPr lang="en-GB" dirty="0">
              <a:solidFill>
                <a:schemeClr val="bg1">
                  <a:lumMod val="85000"/>
                </a:schemeClr>
              </a:solidFill>
            </a:endParaRPr>
          </a:p>
        </p:txBody>
      </p:sp>
    </p:spTree>
    <p:extLst>
      <p:ext uri="{BB962C8B-B14F-4D97-AF65-F5344CB8AC3E}">
        <p14:creationId xmlns:p14="http://schemas.microsoft.com/office/powerpoint/2010/main" val="2577661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47</a:t>
            </a:fld>
            <a:r>
              <a:rPr lang="en-GB" dirty="0" smtClean="0"/>
              <a:t> of 50</a:t>
            </a:r>
          </a:p>
        </p:txBody>
      </p:sp>
      <p:sp>
        <p:nvSpPr>
          <p:cNvPr id="6" name="TextBox 5"/>
          <p:cNvSpPr txBox="1"/>
          <p:nvPr/>
        </p:nvSpPr>
        <p:spPr>
          <a:xfrm>
            <a:off x="899592" y="3244334"/>
            <a:ext cx="7344816" cy="369332"/>
          </a:xfrm>
          <a:prstGeom prst="rect">
            <a:avLst/>
          </a:prstGeom>
          <a:noFill/>
        </p:spPr>
        <p:txBody>
          <a:bodyPr wrap="square" rtlCol="0">
            <a:spAutoFit/>
          </a:bodyPr>
          <a:lstStyle/>
          <a:p>
            <a:r>
              <a:rPr lang="en-GB" dirty="0" err="1" smtClean="0">
                <a:solidFill>
                  <a:schemeClr val="bg1">
                    <a:lumMod val="85000"/>
                  </a:schemeClr>
                </a:solidFill>
                <a:hlinkClick r:id="rId3"/>
              </a:rPr>
              <a:t>Friederici</a:t>
            </a:r>
            <a:r>
              <a:rPr lang="en-GB" dirty="0" smtClean="0">
                <a:solidFill>
                  <a:schemeClr val="bg1">
                    <a:lumMod val="85000"/>
                  </a:schemeClr>
                </a:solidFill>
                <a:hlinkClick r:id="rId3"/>
              </a:rPr>
              <a:t> (2011) – Web Link, Firefox &amp; Chrome Only</a:t>
            </a:r>
            <a:endParaRPr lang="en-GB" dirty="0">
              <a:solidFill>
                <a:schemeClr val="bg1">
                  <a:lumMod val="85000"/>
                </a:schemeClr>
              </a:solidFill>
            </a:endParaRPr>
          </a:p>
        </p:txBody>
      </p:sp>
    </p:spTree>
    <p:extLst>
      <p:ext uri="{BB962C8B-B14F-4D97-AF65-F5344CB8AC3E}">
        <p14:creationId xmlns:p14="http://schemas.microsoft.com/office/powerpoint/2010/main" val="1397203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Neuronal Oscillations</a:t>
            </a:r>
            <a:endParaRPr lang="en-GB"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14959" y="1600200"/>
            <a:ext cx="5114082" cy="4525963"/>
          </a:xfrm>
        </p:spPr>
      </p:pic>
      <p:sp>
        <p:nvSpPr>
          <p:cNvPr id="4" name="Slide Number Placeholder 3"/>
          <p:cNvSpPr>
            <a:spLocks noGrp="1"/>
          </p:cNvSpPr>
          <p:nvPr>
            <p:ph type="sldNum" sz="quarter" idx="12"/>
          </p:nvPr>
        </p:nvSpPr>
        <p:spPr/>
        <p:txBody>
          <a:bodyPr/>
          <a:lstStyle/>
          <a:p>
            <a:fld id="{FF012701-F47E-4966-A2AB-C874AE5E7BB7}" type="slidenum">
              <a:rPr lang="en-GB" smtClean="0"/>
              <a:pPr/>
              <a:t>48</a:t>
            </a:fld>
            <a:r>
              <a:rPr lang="en-GB" smtClean="0"/>
              <a:t> of 50</a:t>
            </a:r>
            <a:endParaRPr lang="en-GB" dirty="0" smtClean="0"/>
          </a:p>
        </p:txBody>
      </p:sp>
      <p:sp>
        <p:nvSpPr>
          <p:cNvPr id="6" name="TextBox 5"/>
          <p:cNvSpPr txBox="1"/>
          <p:nvPr/>
        </p:nvSpPr>
        <p:spPr>
          <a:xfrm>
            <a:off x="1979712" y="6200411"/>
            <a:ext cx="2160240" cy="369332"/>
          </a:xfrm>
          <a:prstGeom prst="rect">
            <a:avLst/>
          </a:prstGeom>
          <a:noFill/>
        </p:spPr>
        <p:txBody>
          <a:bodyPr wrap="square" rtlCol="0">
            <a:spAutoFit/>
          </a:bodyPr>
          <a:lstStyle/>
          <a:p>
            <a:r>
              <a:rPr lang="en-GB" dirty="0" smtClean="0">
                <a:solidFill>
                  <a:schemeClr val="bg1">
                    <a:lumMod val="85000"/>
                  </a:schemeClr>
                </a:solidFill>
              </a:rPr>
              <a:t>Kim, et al. (2014)</a:t>
            </a:r>
            <a:endParaRPr lang="en-GB" dirty="0">
              <a:solidFill>
                <a:schemeClr val="bg1">
                  <a:lumMod val="85000"/>
                </a:scheme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010918" y="3358234"/>
            <a:ext cx="4104457" cy="78960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9896" y="1804973"/>
            <a:ext cx="6444208" cy="3896128"/>
          </a:xfrm>
          <a:prstGeom prst="rect">
            <a:avLst/>
          </a:prstGeom>
        </p:spPr>
      </p:pic>
      <p:sp>
        <p:nvSpPr>
          <p:cNvPr id="8" name="TextBox 7"/>
          <p:cNvSpPr txBox="1"/>
          <p:nvPr/>
        </p:nvSpPr>
        <p:spPr>
          <a:xfrm>
            <a:off x="1979712" y="6200411"/>
            <a:ext cx="2736304" cy="369332"/>
          </a:xfrm>
          <a:prstGeom prst="rect">
            <a:avLst/>
          </a:prstGeom>
          <a:noFill/>
        </p:spPr>
        <p:txBody>
          <a:bodyPr wrap="square" rtlCol="0">
            <a:spAutoFit/>
          </a:bodyPr>
          <a:lstStyle/>
          <a:p>
            <a:r>
              <a:rPr lang="en-GB" dirty="0" smtClean="0">
                <a:solidFill>
                  <a:schemeClr val="bg1">
                    <a:lumMod val="85000"/>
                  </a:schemeClr>
                </a:solidFill>
              </a:rPr>
              <a:t>Giraud &amp; </a:t>
            </a:r>
            <a:r>
              <a:rPr lang="en-GB" dirty="0" err="1" smtClean="0">
                <a:solidFill>
                  <a:schemeClr val="bg1">
                    <a:lumMod val="85000"/>
                  </a:schemeClr>
                </a:solidFill>
              </a:rPr>
              <a:t>Poeppel</a:t>
            </a:r>
            <a:r>
              <a:rPr lang="en-GB" dirty="0" smtClean="0">
                <a:solidFill>
                  <a:schemeClr val="bg1">
                    <a:lumMod val="85000"/>
                  </a:schemeClr>
                </a:solidFill>
              </a:rPr>
              <a:t> (2012)</a:t>
            </a:r>
            <a:endParaRPr lang="en-GB" dirty="0">
              <a:solidFill>
                <a:schemeClr val="bg1">
                  <a:lumMod val="85000"/>
                </a:schemeClr>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00" y="2014300"/>
            <a:ext cx="8172400" cy="3477474"/>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9582" y="1392232"/>
            <a:ext cx="4324836" cy="4721609"/>
          </a:xfrm>
          <a:prstGeom prst="rect">
            <a:avLst/>
          </a:prstGeom>
        </p:spPr>
      </p:pic>
    </p:spTree>
    <p:extLst>
      <p:ext uri="{BB962C8B-B14F-4D97-AF65-F5344CB8AC3E}">
        <p14:creationId xmlns:p14="http://schemas.microsoft.com/office/powerpoint/2010/main" val="2779450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Neuronal Coherence</a:t>
            </a:r>
            <a:endParaRPr lang="en-GB"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49</a:t>
            </a:fld>
            <a:r>
              <a:rPr lang="en-GB" smtClean="0"/>
              <a:t> of 50</a:t>
            </a:r>
            <a:endParaRPr lang="en-GB" dirty="0" smtClean="0"/>
          </a:p>
        </p:txBody>
      </p:sp>
      <p:sp>
        <p:nvSpPr>
          <p:cNvPr id="9" name="Oval 8"/>
          <p:cNvSpPr/>
          <p:nvPr/>
        </p:nvSpPr>
        <p:spPr>
          <a:xfrm>
            <a:off x="611560" y="4797152"/>
            <a:ext cx="864096" cy="86409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aphicFrame>
        <p:nvGraphicFramePr>
          <p:cNvPr id="14" name="Chart 13"/>
          <p:cNvGraphicFramePr>
            <a:graphicFrameLocks/>
          </p:cNvGraphicFramePr>
          <p:nvPr>
            <p:extLst>
              <p:ext uri="{D42A27DB-BD31-4B8C-83A1-F6EECF244321}">
                <p14:modId xmlns:p14="http://schemas.microsoft.com/office/powerpoint/2010/main" val="187575624"/>
              </p:ext>
            </p:extLst>
          </p:nvPr>
        </p:nvGraphicFramePr>
        <p:xfrm>
          <a:off x="1907704" y="1376366"/>
          <a:ext cx="7128792" cy="1512979"/>
        </p:xfrm>
        <a:graphic>
          <a:graphicData uri="http://schemas.openxmlformats.org/drawingml/2006/chart">
            <c:chart xmlns:c="http://schemas.openxmlformats.org/drawingml/2006/chart" xmlns:r="http://schemas.openxmlformats.org/officeDocument/2006/relationships" r:id="rId3"/>
          </a:graphicData>
        </a:graphic>
      </p:graphicFrame>
      <p:sp>
        <p:nvSpPr>
          <p:cNvPr id="18" name="Curved Up Arrow 17"/>
          <p:cNvSpPr/>
          <p:nvPr/>
        </p:nvSpPr>
        <p:spPr>
          <a:xfrm rot="16200000" flipH="1" flipV="1">
            <a:off x="-225917" y="2602165"/>
            <a:ext cx="1252507" cy="585666"/>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7" name="Oval 6"/>
          <p:cNvSpPr/>
          <p:nvPr/>
        </p:nvSpPr>
        <p:spPr>
          <a:xfrm>
            <a:off x="611560" y="1700808"/>
            <a:ext cx="864096" cy="8640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Curved Up Arrow 16"/>
          <p:cNvSpPr/>
          <p:nvPr/>
        </p:nvSpPr>
        <p:spPr>
          <a:xfrm rot="16200000">
            <a:off x="1063318" y="2537067"/>
            <a:ext cx="1160256" cy="623609"/>
          </a:xfrm>
          <a:prstGeom prst="curvedUpArrow">
            <a:avLst/>
          </a:prstGeom>
          <a:solidFill>
            <a:srgbClr val="92D050"/>
          </a:solidFill>
          <a:ln>
            <a:solidFill>
              <a:srgbClr val="6EA9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Oval 7"/>
          <p:cNvSpPr/>
          <p:nvPr/>
        </p:nvSpPr>
        <p:spPr>
          <a:xfrm>
            <a:off x="611560" y="3213787"/>
            <a:ext cx="864096" cy="864096"/>
          </a:xfrm>
          <a:prstGeom prst="ellipse">
            <a:avLst/>
          </a:prstGeom>
          <a:solidFill>
            <a:srgbClr val="92D050"/>
          </a:solidFill>
          <a:ln>
            <a:solidFill>
              <a:srgbClr val="6EA92D"/>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graphicFrame>
        <p:nvGraphicFramePr>
          <p:cNvPr id="28" name="Chart 27"/>
          <p:cNvGraphicFramePr>
            <a:graphicFrameLocks/>
          </p:cNvGraphicFramePr>
          <p:nvPr>
            <p:extLst>
              <p:ext uri="{D42A27DB-BD31-4B8C-83A1-F6EECF244321}">
                <p14:modId xmlns:p14="http://schemas.microsoft.com/office/powerpoint/2010/main" val="1760154365"/>
              </p:ext>
            </p:extLst>
          </p:nvPr>
        </p:nvGraphicFramePr>
        <p:xfrm>
          <a:off x="2267744" y="4597063"/>
          <a:ext cx="6336704" cy="1064185"/>
        </p:xfrm>
        <a:graphic>
          <a:graphicData uri="http://schemas.openxmlformats.org/drawingml/2006/chart">
            <c:chart xmlns:c="http://schemas.openxmlformats.org/drawingml/2006/chart" xmlns:r="http://schemas.openxmlformats.org/officeDocument/2006/relationships" r:id="rId4"/>
          </a:graphicData>
        </a:graphic>
      </p:graphicFrame>
      <p:grpSp>
        <p:nvGrpSpPr>
          <p:cNvPr id="95" name="Group 94"/>
          <p:cNvGrpSpPr/>
          <p:nvPr/>
        </p:nvGrpSpPr>
        <p:grpSpPr>
          <a:xfrm>
            <a:off x="1126856" y="4127072"/>
            <a:ext cx="288033" cy="678464"/>
            <a:chOff x="1126856" y="4127072"/>
            <a:chExt cx="288033" cy="678464"/>
          </a:xfrm>
        </p:grpSpPr>
        <p:sp>
          <p:nvSpPr>
            <p:cNvPr id="20" name="Rectangle 19"/>
            <p:cNvSpPr/>
            <p:nvPr/>
          </p:nvSpPr>
          <p:spPr>
            <a:xfrm>
              <a:off x="1219268" y="4230283"/>
              <a:ext cx="103211" cy="5752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Rectangle 20"/>
            <p:cNvSpPr/>
            <p:nvPr/>
          </p:nvSpPr>
          <p:spPr>
            <a:xfrm rot="5400000">
              <a:off x="1219267" y="4034661"/>
              <a:ext cx="103211" cy="2880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grpSp>
        <p:nvGrpSpPr>
          <p:cNvPr id="94" name="Group 93"/>
          <p:cNvGrpSpPr/>
          <p:nvPr/>
        </p:nvGrpSpPr>
        <p:grpSpPr>
          <a:xfrm>
            <a:off x="703969" y="4077883"/>
            <a:ext cx="288033" cy="678464"/>
            <a:chOff x="703969" y="4077883"/>
            <a:chExt cx="288033" cy="678464"/>
          </a:xfrm>
        </p:grpSpPr>
        <p:sp>
          <p:nvSpPr>
            <p:cNvPr id="19" name="Rectangle 18"/>
            <p:cNvSpPr/>
            <p:nvPr/>
          </p:nvSpPr>
          <p:spPr>
            <a:xfrm>
              <a:off x="796381" y="4077883"/>
              <a:ext cx="103211" cy="575253"/>
            </a:xfrm>
            <a:prstGeom prst="rect">
              <a:avLst/>
            </a:prstGeom>
            <a:solidFill>
              <a:srgbClr val="92D050"/>
            </a:solidFill>
            <a:ln>
              <a:solidFill>
                <a:srgbClr val="6EA9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rot="5400000">
              <a:off x="796380" y="4560725"/>
              <a:ext cx="103211" cy="288033"/>
            </a:xfrm>
            <a:prstGeom prst="rect">
              <a:avLst/>
            </a:prstGeom>
            <a:solidFill>
              <a:srgbClr val="92D050"/>
            </a:solidFill>
            <a:ln>
              <a:solidFill>
                <a:srgbClr val="6EA9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23" name="Chart 22"/>
          <p:cNvGraphicFramePr>
            <a:graphicFrameLocks/>
          </p:cNvGraphicFramePr>
          <p:nvPr>
            <p:extLst>
              <p:ext uri="{D42A27DB-BD31-4B8C-83A1-F6EECF244321}">
                <p14:modId xmlns:p14="http://schemas.microsoft.com/office/powerpoint/2010/main" val="4009728083"/>
              </p:ext>
            </p:extLst>
          </p:nvPr>
        </p:nvGraphicFramePr>
        <p:xfrm>
          <a:off x="2339752" y="1493182"/>
          <a:ext cx="6318448" cy="12793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Chart 23"/>
          <p:cNvGraphicFramePr>
            <a:graphicFrameLocks/>
          </p:cNvGraphicFramePr>
          <p:nvPr>
            <p:extLst>
              <p:ext uri="{D42A27DB-BD31-4B8C-83A1-F6EECF244321}">
                <p14:modId xmlns:p14="http://schemas.microsoft.com/office/powerpoint/2010/main" val="1089405977"/>
              </p:ext>
            </p:extLst>
          </p:nvPr>
        </p:nvGraphicFramePr>
        <p:xfrm>
          <a:off x="2339752" y="3006161"/>
          <a:ext cx="6318448" cy="1279348"/>
        </p:xfrm>
        <a:graphic>
          <a:graphicData uri="http://schemas.openxmlformats.org/drawingml/2006/chart">
            <c:chart xmlns:c="http://schemas.openxmlformats.org/drawingml/2006/chart" xmlns:r="http://schemas.openxmlformats.org/officeDocument/2006/relationships" r:id="rId6"/>
          </a:graphicData>
        </a:graphic>
      </p:graphicFrame>
      <p:sp>
        <p:nvSpPr>
          <p:cNvPr id="26" name="TextBox 25"/>
          <p:cNvSpPr txBox="1"/>
          <p:nvPr/>
        </p:nvSpPr>
        <p:spPr>
          <a:xfrm>
            <a:off x="400336" y="6093296"/>
            <a:ext cx="6187888" cy="646331"/>
          </a:xfrm>
          <a:prstGeom prst="rect">
            <a:avLst/>
          </a:prstGeom>
          <a:noFill/>
        </p:spPr>
        <p:txBody>
          <a:bodyPr wrap="square" rtlCol="0">
            <a:spAutoFit/>
          </a:bodyPr>
          <a:lstStyle/>
          <a:p>
            <a:r>
              <a:rPr lang="en-GB" dirty="0" smtClean="0">
                <a:solidFill>
                  <a:schemeClr val="bg1">
                    <a:lumMod val="85000"/>
                  </a:schemeClr>
                </a:solidFill>
              </a:rPr>
              <a:t>Adapted from Fries (2005)</a:t>
            </a:r>
          </a:p>
          <a:p>
            <a:r>
              <a:rPr lang="en-GB" dirty="0" smtClean="0">
                <a:solidFill>
                  <a:schemeClr val="bg1">
                    <a:lumMod val="85000"/>
                  </a:schemeClr>
                </a:solidFill>
              </a:rPr>
              <a:t>Also see: </a:t>
            </a:r>
            <a:r>
              <a:rPr lang="en-GB" dirty="0" err="1" smtClean="0">
                <a:solidFill>
                  <a:schemeClr val="bg1">
                    <a:lumMod val="85000"/>
                  </a:schemeClr>
                </a:solidFill>
              </a:rPr>
              <a:t>Bastos</a:t>
            </a:r>
            <a:r>
              <a:rPr lang="en-GB" dirty="0" smtClean="0">
                <a:solidFill>
                  <a:schemeClr val="bg1">
                    <a:lumMod val="85000"/>
                  </a:schemeClr>
                </a:solidFill>
              </a:rPr>
              <a:t>, et al. (2015); Brunet, et al. (2015)</a:t>
            </a:r>
            <a:endParaRPr lang="en-GB" dirty="0">
              <a:solidFill>
                <a:schemeClr val="bg1">
                  <a:lumMod val="85000"/>
                </a:schemeClr>
              </a:solidFill>
            </a:endParaRPr>
          </a:p>
        </p:txBody>
      </p:sp>
      <p:grpSp>
        <p:nvGrpSpPr>
          <p:cNvPr id="54" name="Group 53"/>
          <p:cNvGrpSpPr/>
          <p:nvPr/>
        </p:nvGrpSpPr>
        <p:grpSpPr>
          <a:xfrm>
            <a:off x="2827040" y="1700808"/>
            <a:ext cx="304800" cy="432048"/>
            <a:chOff x="2827040" y="1700808"/>
            <a:chExt cx="304800" cy="432048"/>
          </a:xfrm>
        </p:grpSpPr>
        <p:cxnSp>
          <p:nvCxnSpPr>
            <p:cNvPr id="30" name="Straight Connector 29"/>
            <p:cNvCxnSpPr/>
            <p:nvPr/>
          </p:nvCxnSpPr>
          <p:spPr>
            <a:xfrm>
              <a:off x="2827040" y="1700808"/>
              <a:ext cx="0" cy="4320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79440" y="1700808"/>
              <a:ext cx="0" cy="4320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131840" y="1700808"/>
              <a:ext cx="0" cy="4320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2825155" y="3213787"/>
            <a:ext cx="304800" cy="432048"/>
            <a:chOff x="2825155" y="3213787"/>
            <a:chExt cx="304800" cy="432048"/>
          </a:xfrm>
        </p:grpSpPr>
        <p:cxnSp>
          <p:nvCxnSpPr>
            <p:cNvPr id="33" name="Straight Connector 32"/>
            <p:cNvCxnSpPr/>
            <p:nvPr/>
          </p:nvCxnSpPr>
          <p:spPr>
            <a:xfrm>
              <a:off x="2825155" y="3213787"/>
              <a:ext cx="0" cy="43204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977555" y="3213787"/>
              <a:ext cx="0" cy="43204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9955" y="3213787"/>
              <a:ext cx="0" cy="43204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3835152" y="4704741"/>
            <a:ext cx="304800" cy="432048"/>
            <a:chOff x="3835152" y="4704741"/>
            <a:chExt cx="304800" cy="432048"/>
          </a:xfrm>
        </p:grpSpPr>
        <p:cxnSp>
          <p:nvCxnSpPr>
            <p:cNvPr id="36" name="Straight Connector 35"/>
            <p:cNvCxnSpPr/>
            <p:nvPr/>
          </p:nvCxnSpPr>
          <p:spPr>
            <a:xfrm>
              <a:off x="3835152" y="4704741"/>
              <a:ext cx="0" cy="43204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987552" y="4704741"/>
              <a:ext cx="0" cy="43204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39952" y="4704741"/>
              <a:ext cx="0" cy="43204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p:cNvCxnSpPr/>
          <p:nvPr/>
        </p:nvCxnSpPr>
        <p:spPr>
          <a:xfrm>
            <a:off x="2827040" y="2132856"/>
            <a:ext cx="304800" cy="1080931"/>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2827040" y="2132856"/>
            <a:ext cx="302915" cy="1080931"/>
          </a:xfrm>
          <a:prstGeom prst="straightConnector1">
            <a:avLst/>
          </a:prstGeom>
          <a:ln w="28575">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6067400" y="4704741"/>
            <a:ext cx="304800" cy="432048"/>
            <a:chOff x="6067400" y="4704741"/>
            <a:chExt cx="304800" cy="432048"/>
          </a:xfrm>
        </p:grpSpPr>
        <p:cxnSp>
          <p:nvCxnSpPr>
            <p:cNvPr id="45" name="Straight Connector 44"/>
            <p:cNvCxnSpPr/>
            <p:nvPr/>
          </p:nvCxnSpPr>
          <p:spPr>
            <a:xfrm>
              <a:off x="6067400" y="4704741"/>
              <a:ext cx="0" cy="43204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219800" y="4704741"/>
              <a:ext cx="0" cy="43204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372200" y="4704741"/>
              <a:ext cx="0" cy="43204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5059288" y="3213787"/>
            <a:ext cx="304800" cy="432048"/>
            <a:chOff x="5059288" y="3212976"/>
            <a:chExt cx="304800" cy="432048"/>
          </a:xfrm>
        </p:grpSpPr>
        <p:cxnSp>
          <p:nvCxnSpPr>
            <p:cNvPr id="48" name="Straight Connector 47"/>
            <p:cNvCxnSpPr/>
            <p:nvPr/>
          </p:nvCxnSpPr>
          <p:spPr>
            <a:xfrm>
              <a:off x="5059288" y="3212976"/>
              <a:ext cx="0" cy="43204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211688" y="3212976"/>
              <a:ext cx="0" cy="43204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364088" y="3212976"/>
              <a:ext cx="0" cy="43204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7219106" y="3213787"/>
            <a:ext cx="304800" cy="432048"/>
            <a:chOff x="7219528" y="3213787"/>
            <a:chExt cx="304800" cy="432048"/>
          </a:xfrm>
        </p:grpSpPr>
        <p:cxnSp>
          <p:nvCxnSpPr>
            <p:cNvPr id="51" name="Straight Connector 50"/>
            <p:cNvCxnSpPr/>
            <p:nvPr/>
          </p:nvCxnSpPr>
          <p:spPr>
            <a:xfrm>
              <a:off x="7219528" y="3213787"/>
              <a:ext cx="0" cy="43204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371928" y="3213787"/>
              <a:ext cx="0" cy="43204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524328" y="3213787"/>
              <a:ext cx="0" cy="43204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5059288" y="1700808"/>
            <a:ext cx="304800" cy="432048"/>
            <a:chOff x="2827040" y="1700808"/>
            <a:chExt cx="304800" cy="432048"/>
          </a:xfrm>
        </p:grpSpPr>
        <p:cxnSp>
          <p:nvCxnSpPr>
            <p:cNvPr id="56" name="Straight Connector 55"/>
            <p:cNvCxnSpPr/>
            <p:nvPr/>
          </p:nvCxnSpPr>
          <p:spPr>
            <a:xfrm>
              <a:off x="2827040" y="1700808"/>
              <a:ext cx="0" cy="4320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79440" y="1700808"/>
              <a:ext cx="0" cy="4320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131840" y="1700808"/>
              <a:ext cx="0" cy="4320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7219528" y="1700808"/>
            <a:ext cx="304800" cy="432048"/>
            <a:chOff x="2827040" y="1700808"/>
            <a:chExt cx="304800" cy="432048"/>
          </a:xfrm>
        </p:grpSpPr>
        <p:cxnSp>
          <p:nvCxnSpPr>
            <p:cNvPr id="60" name="Straight Connector 59"/>
            <p:cNvCxnSpPr/>
            <p:nvPr/>
          </p:nvCxnSpPr>
          <p:spPr>
            <a:xfrm>
              <a:off x="2827040" y="1700808"/>
              <a:ext cx="0" cy="4320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979440" y="1700808"/>
              <a:ext cx="0" cy="4320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131840" y="1700808"/>
              <a:ext cx="0" cy="4320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3835152" y="4046072"/>
            <a:ext cx="224408" cy="607064"/>
            <a:chOff x="3835152" y="4046072"/>
            <a:chExt cx="224408" cy="607064"/>
          </a:xfrm>
        </p:grpSpPr>
        <p:cxnSp>
          <p:nvCxnSpPr>
            <p:cNvPr id="69" name="Straight Connector 68"/>
            <p:cNvCxnSpPr/>
            <p:nvPr/>
          </p:nvCxnSpPr>
          <p:spPr>
            <a:xfrm flipV="1">
              <a:off x="3835152" y="4077883"/>
              <a:ext cx="152400" cy="57525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3923928" y="4046072"/>
              <a:ext cx="135632" cy="6781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77" name="Straight Arrow Connector 76"/>
          <p:cNvCxnSpPr/>
          <p:nvPr/>
        </p:nvCxnSpPr>
        <p:spPr>
          <a:xfrm flipV="1">
            <a:off x="5061173" y="2132856"/>
            <a:ext cx="302915" cy="1080931"/>
          </a:xfrm>
          <a:prstGeom prst="straightConnector1">
            <a:avLst/>
          </a:prstGeom>
          <a:ln w="28575">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7221413" y="2132856"/>
            <a:ext cx="302915" cy="1080931"/>
          </a:xfrm>
          <a:prstGeom prst="straightConnector1">
            <a:avLst/>
          </a:prstGeom>
          <a:ln w="28575">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5061173" y="2132855"/>
            <a:ext cx="304800" cy="1080931"/>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7221413" y="2139127"/>
            <a:ext cx="304800" cy="1080931"/>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067400" y="4056368"/>
            <a:ext cx="224408" cy="607064"/>
            <a:chOff x="3835152" y="4046072"/>
            <a:chExt cx="224408" cy="607064"/>
          </a:xfrm>
        </p:grpSpPr>
        <p:cxnSp>
          <p:nvCxnSpPr>
            <p:cNvPr id="83" name="Straight Connector 82"/>
            <p:cNvCxnSpPr/>
            <p:nvPr/>
          </p:nvCxnSpPr>
          <p:spPr>
            <a:xfrm flipV="1">
              <a:off x="3835152" y="4077883"/>
              <a:ext cx="152400" cy="57525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3923928" y="4046072"/>
              <a:ext cx="135632" cy="6781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flipV="1">
            <a:off x="2825155" y="3681714"/>
            <a:ext cx="224408" cy="1547485"/>
            <a:chOff x="3835152" y="4046072"/>
            <a:chExt cx="224408" cy="607064"/>
          </a:xfrm>
        </p:grpSpPr>
        <p:cxnSp>
          <p:nvCxnSpPr>
            <p:cNvPr id="86" name="Straight Connector 85"/>
            <p:cNvCxnSpPr/>
            <p:nvPr/>
          </p:nvCxnSpPr>
          <p:spPr>
            <a:xfrm flipV="1">
              <a:off x="3835152" y="4077883"/>
              <a:ext cx="152400" cy="575253"/>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3923928" y="4046072"/>
              <a:ext cx="135632" cy="6781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flipV="1">
            <a:off x="5061173" y="3681715"/>
            <a:ext cx="224408" cy="1547485"/>
            <a:chOff x="3835152" y="4046072"/>
            <a:chExt cx="224408" cy="607064"/>
          </a:xfrm>
        </p:grpSpPr>
        <p:cxnSp>
          <p:nvCxnSpPr>
            <p:cNvPr id="89" name="Straight Connector 88"/>
            <p:cNvCxnSpPr/>
            <p:nvPr/>
          </p:nvCxnSpPr>
          <p:spPr>
            <a:xfrm flipV="1">
              <a:off x="3835152" y="4077883"/>
              <a:ext cx="152400" cy="575253"/>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923928" y="4046072"/>
              <a:ext cx="135632" cy="6781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flipV="1">
            <a:off x="7219528" y="3661248"/>
            <a:ext cx="224408" cy="1547485"/>
            <a:chOff x="3835152" y="4046072"/>
            <a:chExt cx="224408" cy="607064"/>
          </a:xfrm>
        </p:grpSpPr>
        <p:cxnSp>
          <p:nvCxnSpPr>
            <p:cNvPr id="92" name="Straight Connector 91"/>
            <p:cNvCxnSpPr/>
            <p:nvPr/>
          </p:nvCxnSpPr>
          <p:spPr>
            <a:xfrm flipV="1">
              <a:off x="3835152" y="4077883"/>
              <a:ext cx="152400" cy="575253"/>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3923928" y="4046072"/>
              <a:ext cx="135632" cy="6781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7986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par>
                                <p:cTn id="30" presetID="10" presetClass="entr" presetSubtype="0"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par>
                                <p:cTn id="42" presetID="10" presetClass="entr" presetSubtype="0"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500"/>
                                        <p:tgtEl>
                                          <p:spTgt spid="64"/>
                                        </p:tgtEl>
                                      </p:cBhvr>
                                    </p:animEffect>
                                  </p:childTnLst>
                                </p:cTn>
                              </p:par>
                              <p:par>
                                <p:cTn id="45" presetID="10"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par>
                                <p:cTn id="48" presetID="10" presetClass="entr" presetSubtype="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94"/>
                                        </p:tgtEl>
                                        <p:attrNameLst>
                                          <p:attrName>style.visibility</p:attrName>
                                        </p:attrNameLst>
                                      </p:cBhvr>
                                      <p:to>
                                        <p:strVal val="visible"/>
                                      </p:to>
                                    </p:set>
                                    <p:animEffect transition="in" filter="fade">
                                      <p:cBhvr>
                                        <p:cTn id="75" dur="500"/>
                                        <p:tgtEl>
                                          <p:spTgt spid="94"/>
                                        </p:tgtEl>
                                      </p:cBhvr>
                                    </p:animEffect>
                                  </p:childTnLst>
                                </p:cTn>
                              </p:par>
                              <p:par>
                                <p:cTn id="76" presetID="10" presetClass="entr" presetSubtype="0" fill="hold" nodeType="withEffect">
                                  <p:stCondLst>
                                    <p:cond delay="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500"/>
                                        <p:tgtEl>
                                          <p:spTgt spid="8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500"/>
                                        <p:tgtEl>
                                          <p:spTgt spid="95"/>
                                        </p:tgtEl>
                                      </p:cBhvr>
                                    </p:animEffect>
                                  </p:childTnLst>
                                </p:cTn>
                              </p:par>
                              <p:par>
                                <p:cTn id="84" presetID="10" presetClass="entr" presetSubtype="0" fill="hold" nodeType="withEffect">
                                  <p:stCondLst>
                                    <p:cond delay="0"/>
                                  </p:stCondLst>
                                  <p:childTnLst>
                                    <p:set>
                                      <p:cBhvr>
                                        <p:cTn id="85" dur="1" fill="hold">
                                          <p:stCondLst>
                                            <p:cond delay="0"/>
                                          </p:stCondLst>
                                        </p:cTn>
                                        <p:tgtEl>
                                          <p:spTgt spid="81"/>
                                        </p:tgtEl>
                                        <p:attrNameLst>
                                          <p:attrName>style.visibility</p:attrName>
                                        </p:attrNameLst>
                                      </p:cBhvr>
                                      <p:to>
                                        <p:strVal val="visible"/>
                                      </p:to>
                                    </p:set>
                                    <p:animEffect transition="in" filter="fade">
                                      <p:cBhvr>
                                        <p:cTn id="86" dur="500"/>
                                        <p:tgtEl>
                                          <p:spTgt spid="8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fade">
                                      <p:cBhvr>
                                        <p:cTn id="91" dur="1000"/>
                                        <p:tgtEl>
                                          <p:spTgt spid="79"/>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fade">
                                      <p:cBhvr>
                                        <p:cTn id="95" dur="1000"/>
                                        <p:tgtEl>
                                          <p:spTgt spid="77"/>
                                        </p:tgtEl>
                                      </p:cBhvr>
                                    </p:animEffect>
                                  </p:childTnLst>
                                </p:cTn>
                              </p:par>
                            </p:childTnLst>
                          </p:cTn>
                        </p:par>
                        <p:par>
                          <p:cTn id="96" fill="hold">
                            <p:stCondLst>
                              <p:cond delay="2000"/>
                            </p:stCondLst>
                            <p:childTnLst>
                              <p:par>
                                <p:cTn id="97" presetID="10" presetClass="entr" presetSubtype="0" fill="hold" nodeType="afterEffect">
                                  <p:stCondLst>
                                    <p:cond delay="0"/>
                                  </p:stCondLst>
                                  <p:childTnLst>
                                    <p:set>
                                      <p:cBhvr>
                                        <p:cTn id="98" dur="1" fill="hold">
                                          <p:stCondLst>
                                            <p:cond delay="0"/>
                                          </p:stCondLst>
                                        </p:cTn>
                                        <p:tgtEl>
                                          <p:spTgt spid="88"/>
                                        </p:tgtEl>
                                        <p:attrNameLst>
                                          <p:attrName>style.visibility</p:attrName>
                                        </p:attrNameLst>
                                      </p:cBhvr>
                                      <p:to>
                                        <p:strVal val="visible"/>
                                      </p:to>
                                    </p:set>
                                    <p:animEffect transition="in" filter="fade">
                                      <p:cBhvr>
                                        <p:cTn id="99" dur="1000"/>
                                        <p:tgtEl>
                                          <p:spTgt spid="88"/>
                                        </p:tgtEl>
                                      </p:cBhvr>
                                    </p:animEffect>
                                  </p:childTnLst>
                                </p:cTn>
                              </p:par>
                            </p:childTnLst>
                          </p:cTn>
                        </p:par>
                        <p:par>
                          <p:cTn id="100" fill="hold">
                            <p:stCondLst>
                              <p:cond delay="3000"/>
                            </p:stCondLst>
                            <p:childTnLst>
                              <p:par>
                                <p:cTn id="101" presetID="10" presetClass="entr" presetSubtype="0" fill="hold" nodeType="after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1000"/>
                                        <p:tgtEl>
                                          <p:spTgt spid="82"/>
                                        </p:tgtEl>
                                      </p:cBhvr>
                                    </p:animEffect>
                                  </p:childTnLst>
                                </p:cTn>
                              </p:par>
                            </p:childTnLst>
                          </p:cTn>
                        </p:par>
                        <p:par>
                          <p:cTn id="104" fill="hold">
                            <p:stCondLst>
                              <p:cond delay="4000"/>
                            </p:stCondLst>
                            <p:childTnLst>
                              <p:par>
                                <p:cTn id="105" presetID="10" presetClass="entr" presetSubtype="0" fill="hold" nodeType="afterEffect">
                                  <p:stCondLst>
                                    <p:cond delay="0"/>
                                  </p:stCondLst>
                                  <p:childTnLst>
                                    <p:set>
                                      <p:cBhvr>
                                        <p:cTn id="106" dur="1" fill="hold">
                                          <p:stCondLst>
                                            <p:cond delay="0"/>
                                          </p:stCondLst>
                                        </p:cTn>
                                        <p:tgtEl>
                                          <p:spTgt spid="80"/>
                                        </p:tgtEl>
                                        <p:attrNameLst>
                                          <p:attrName>style.visibility</p:attrName>
                                        </p:attrNameLst>
                                      </p:cBhvr>
                                      <p:to>
                                        <p:strVal val="visible"/>
                                      </p:to>
                                    </p:set>
                                    <p:animEffect transition="in" filter="fade">
                                      <p:cBhvr>
                                        <p:cTn id="107" dur="1000"/>
                                        <p:tgtEl>
                                          <p:spTgt spid="80"/>
                                        </p:tgtEl>
                                      </p:cBhvr>
                                    </p:animEffect>
                                  </p:childTnLst>
                                </p:cTn>
                              </p:par>
                            </p:childTnLst>
                          </p:cTn>
                        </p:par>
                        <p:par>
                          <p:cTn id="108" fill="hold">
                            <p:stCondLst>
                              <p:cond delay="5000"/>
                            </p:stCondLst>
                            <p:childTnLst>
                              <p:par>
                                <p:cTn id="109" presetID="10" presetClass="entr" presetSubtype="0" fill="hold" nodeType="afterEffect">
                                  <p:stCondLst>
                                    <p:cond delay="0"/>
                                  </p:stCondLst>
                                  <p:childTnLst>
                                    <p:set>
                                      <p:cBhvr>
                                        <p:cTn id="110" dur="1" fill="hold">
                                          <p:stCondLst>
                                            <p:cond delay="0"/>
                                          </p:stCondLst>
                                        </p:cTn>
                                        <p:tgtEl>
                                          <p:spTgt spid="78"/>
                                        </p:tgtEl>
                                        <p:attrNameLst>
                                          <p:attrName>style.visibility</p:attrName>
                                        </p:attrNameLst>
                                      </p:cBhvr>
                                      <p:to>
                                        <p:strVal val="visible"/>
                                      </p:to>
                                    </p:set>
                                    <p:animEffect transition="in" filter="fade">
                                      <p:cBhvr>
                                        <p:cTn id="111" dur="1000"/>
                                        <p:tgtEl>
                                          <p:spTgt spid="78"/>
                                        </p:tgtEl>
                                      </p:cBhvr>
                                    </p:animEffect>
                                  </p:childTnLst>
                                </p:cTn>
                              </p:par>
                            </p:childTnLst>
                          </p:cTn>
                        </p:par>
                        <p:par>
                          <p:cTn id="112" fill="hold">
                            <p:stCondLst>
                              <p:cond delay="6000"/>
                            </p:stCondLst>
                            <p:childTnLst>
                              <p:par>
                                <p:cTn id="113" presetID="10" presetClass="entr" presetSubtype="0" fill="hold" nodeType="afterEffect">
                                  <p:stCondLst>
                                    <p:cond delay="0"/>
                                  </p:stCondLst>
                                  <p:childTnLst>
                                    <p:set>
                                      <p:cBhvr>
                                        <p:cTn id="114" dur="1" fill="hold">
                                          <p:stCondLst>
                                            <p:cond delay="0"/>
                                          </p:stCondLst>
                                        </p:cTn>
                                        <p:tgtEl>
                                          <p:spTgt spid="91"/>
                                        </p:tgtEl>
                                        <p:attrNameLst>
                                          <p:attrName>style.visibility</p:attrName>
                                        </p:attrNameLst>
                                      </p:cBhvr>
                                      <p:to>
                                        <p:strVal val="visible"/>
                                      </p:to>
                                    </p:set>
                                    <p:animEffect transition="in" filter="fade">
                                      <p:cBhvr>
                                        <p:cTn id="115"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7" grpId="0" animBg="1"/>
      <p:bldP spid="17" grpId="0" animBg="1"/>
      <p:bldP spid="8" grpId="0" animBg="1"/>
      <p:bldGraphic spid="28" grpId="0">
        <p:bldAsOne/>
      </p:bldGraphic>
      <p:bldGraphic spid="23" grpId="0">
        <p:bldAsOne/>
      </p:bldGraphic>
      <p:bldGraphic spid="2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smtClean="0"/>
              <a:t>Anatomy &amp; Physiology of the Brain</a:t>
            </a:r>
            <a:endParaRPr lang="en-GB" dirty="0"/>
          </a:p>
        </p:txBody>
      </p:sp>
      <p:sp>
        <p:nvSpPr>
          <p:cNvPr id="6" name="Subtitle 5"/>
          <p:cNvSpPr>
            <a:spLocks noGrp="1"/>
          </p:cNvSpPr>
          <p:nvPr>
            <p:ph type="subTitle" idx="1"/>
          </p:nvPr>
        </p:nvSpPr>
        <p:spPr/>
        <p:txBody>
          <a:bodyPr/>
          <a:lstStyle/>
          <a:p>
            <a:endParaRPr lang="en-GB"/>
          </a:p>
        </p:txBody>
      </p:sp>
      <p:sp>
        <p:nvSpPr>
          <p:cNvPr id="4" name="Slide Number Placeholder 3"/>
          <p:cNvSpPr>
            <a:spLocks noGrp="1"/>
          </p:cNvSpPr>
          <p:nvPr>
            <p:ph type="sldNum" sz="quarter" idx="12"/>
          </p:nvPr>
        </p:nvSpPr>
        <p:spPr/>
        <p:txBody>
          <a:bodyPr/>
          <a:lstStyle/>
          <a:p>
            <a:fld id="{FF012701-F47E-4966-A2AB-C874AE5E7BB7}" type="slidenum">
              <a:rPr lang="en-GB" smtClean="0"/>
              <a:pPr/>
              <a:t>5</a:t>
            </a:fld>
            <a:r>
              <a:rPr lang="en-GB" dirty="0" smtClean="0"/>
              <a:t> of 50</a:t>
            </a:r>
          </a:p>
        </p:txBody>
      </p:sp>
    </p:spTree>
    <p:extLst>
      <p:ext uri="{BB962C8B-B14F-4D97-AF65-F5344CB8AC3E}">
        <p14:creationId xmlns:p14="http://schemas.microsoft.com/office/powerpoint/2010/main" val="537638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50</a:t>
            </a:fld>
            <a:r>
              <a:rPr lang="en-GB" dirty="0" smtClean="0"/>
              <a:t> of 50</a:t>
            </a:r>
          </a:p>
        </p:txBody>
      </p:sp>
      <p:sp>
        <p:nvSpPr>
          <p:cNvPr id="5" name="Content Placeholder 2"/>
          <p:cNvSpPr>
            <a:spLocks noGrp="1"/>
          </p:cNvSpPr>
          <p:nvPr>
            <p:ph idx="1"/>
          </p:nvPr>
        </p:nvSpPr>
        <p:spPr>
          <a:xfrm>
            <a:off x="467544" y="1916832"/>
            <a:ext cx="8229600" cy="3556992"/>
          </a:xfrm>
        </p:spPr>
        <p:txBody>
          <a:bodyPr>
            <a:normAutofit fontScale="92500" lnSpcReduction="10000"/>
          </a:bodyPr>
          <a:lstStyle/>
          <a:p>
            <a:pPr marL="0" indent="0" algn="ctr">
              <a:buFont typeface="Arial" charset="0"/>
              <a:buNone/>
            </a:pPr>
            <a:r>
              <a:rPr lang="en-GB" altLang="en-US" sz="4400" dirty="0" smtClean="0">
                <a:solidFill>
                  <a:schemeClr val="bg1"/>
                </a:solidFill>
              </a:rPr>
              <a:t>“</a:t>
            </a:r>
            <a:r>
              <a:rPr lang="en-US" sz="4400" dirty="0" smtClean="0"/>
              <a:t>it </a:t>
            </a:r>
            <a:r>
              <a:rPr lang="en-US" sz="4400" dirty="0"/>
              <a:t>takes the whole brain and, by extension, the whole person to participate in producing and perceiving a voice</a:t>
            </a:r>
            <a:r>
              <a:rPr lang="en-GB" altLang="en-US" sz="4400" dirty="0" smtClean="0">
                <a:solidFill>
                  <a:schemeClr val="bg1"/>
                </a:solidFill>
              </a:rPr>
              <a:t>” </a:t>
            </a:r>
          </a:p>
          <a:p>
            <a:pPr marL="0" indent="0" algn="ctr">
              <a:buFont typeface="Arial" charset="0"/>
              <a:buNone/>
            </a:pPr>
            <a:endParaRPr lang="en-GB" altLang="en-US" sz="4400" dirty="0" smtClean="0">
              <a:solidFill>
                <a:schemeClr val="bg1"/>
              </a:solidFill>
            </a:endParaRPr>
          </a:p>
          <a:p>
            <a:pPr marL="0" indent="0">
              <a:buFont typeface="Arial" charset="0"/>
              <a:buNone/>
            </a:pPr>
            <a:r>
              <a:rPr lang="en-GB" altLang="en-US" dirty="0" err="1" smtClean="0">
                <a:solidFill>
                  <a:schemeClr val="bg1"/>
                </a:solidFill>
              </a:rPr>
              <a:t>Sidtis</a:t>
            </a:r>
            <a:r>
              <a:rPr lang="en-GB" altLang="en-US" dirty="0">
                <a:solidFill>
                  <a:schemeClr val="bg1"/>
                </a:solidFill>
              </a:rPr>
              <a:t> </a:t>
            </a:r>
            <a:r>
              <a:rPr lang="en-GB" altLang="en-US" dirty="0" smtClean="0">
                <a:solidFill>
                  <a:schemeClr val="bg1"/>
                </a:solidFill>
              </a:rPr>
              <a:t>&amp; </a:t>
            </a:r>
            <a:r>
              <a:rPr lang="en-GB" altLang="en-US" dirty="0" err="1" smtClean="0">
                <a:solidFill>
                  <a:schemeClr val="bg1"/>
                </a:solidFill>
              </a:rPr>
              <a:t>Kreiman</a:t>
            </a:r>
            <a:r>
              <a:rPr lang="en-GB" altLang="en-US" dirty="0">
                <a:solidFill>
                  <a:schemeClr val="bg1"/>
                </a:solidFill>
              </a:rPr>
              <a:t> </a:t>
            </a:r>
            <a:r>
              <a:rPr lang="en-GB" altLang="en-US" dirty="0" smtClean="0">
                <a:solidFill>
                  <a:schemeClr val="bg1"/>
                </a:solidFill>
              </a:rPr>
              <a:t>(2011)</a:t>
            </a:r>
          </a:p>
        </p:txBody>
      </p:sp>
      <p:sp>
        <p:nvSpPr>
          <p:cNvPr id="6" name="Rectangle 2"/>
          <p:cNvSpPr>
            <a:spLocks noGrp="1" noChangeArrowheads="1"/>
          </p:cNvSpPr>
          <p:nvPr>
            <p:ph type="title"/>
          </p:nvPr>
        </p:nvSpPr>
        <p:spPr>
          <a:xfrm>
            <a:off x="468313" y="476250"/>
            <a:ext cx="8229600" cy="1143000"/>
          </a:xfrm>
        </p:spPr>
        <p:txBody>
          <a:bodyPr/>
          <a:lstStyle/>
          <a:p>
            <a:r>
              <a:rPr lang="en-GB" altLang="en-US" dirty="0" smtClean="0"/>
              <a:t>Conclusion?</a:t>
            </a:r>
          </a:p>
        </p:txBody>
      </p:sp>
    </p:spTree>
    <p:extLst>
      <p:ext uri="{BB962C8B-B14F-4D97-AF65-F5344CB8AC3E}">
        <p14:creationId xmlns:p14="http://schemas.microsoft.com/office/powerpoint/2010/main" val="2216492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5" name="Slide Number Placeholder 4"/>
          <p:cNvSpPr>
            <a:spLocks noGrp="1"/>
          </p:cNvSpPr>
          <p:nvPr>
            <p:ph type="sldNum" sz="quarter" idx="12"/>
          </p:nvPr>
        </p:nvSpPr>
        <p:spPr/>
        <p:txBody>
          <a:bodyPr/>
          <a:lstStyle/>
          <a:p>
            <a:fld id="{ADB90B27-64B3-416D-A363-B53A0798FC54}" type="slidenum">
              <a:rPr lang="en-US" smtClean="0"/>
              <a:pPr/>
              <a:t>51</a:t>
            </a:fld>
            <a:endParaRPr lang="en-US"/>
          </a:p>
        </p:txBody>
      </p:sp>
      <p:sp>
        <p:nvSpPr>
          <p:cNvPr id="7" name="Text Placeholder 6"/>
          <p:cNvSpPr>
            <a:spLocks noGrp="1"/>
          </p:cNvSpPr>
          <p:nvPr>
            <p:ph type="body" sz="half" idx="1"/>
          </p:nvPr>
        </p:nvSpPr>
        <p:spPr>
          <a:xfrm>
            <a:off x="323528" y="1484784"/>
            <a:ext cx="8424936" cy="4525963"/>
          </a:xfrm>
        </p:spPr>
        <p:txBody>
          <a:bodyPr>
            <a:noAutofit/>
          </a:bodyPr>
          <a:lstStyle/>
          <a:p>
            <a:pPr marL="0" indent="0">
              <a:buNone/>
            </a:pPr>
            <a:r>
              <a:rPr lang="en-GB" sz="1200" dirty="0" err="1"/>
              <a:t>Andoh</a:t>
            </a:r>
            <a:r>
              <a:rPr lang="en-GB" sz="1200" dirty="0"/>
              <a:t>, J., </a:t>
            </a:r>
            <a:r>
              <a:rPr lang="en-GB" sz="1200" dirty="0" err="1"/>
              <a:t>Artiges</a:t>
            </a:r>
            <a:r>
              <a:rPr lang="en-GB" sz="1200" dirty="0"/>
              <a:t>, E., Pallier, C., </a:t>
            </a:r>
            <a:r>
              <a:rPr lang="en-GB" sz="1200" dirty="0" err="1"/>
              <a:t>Riviиre</a:t>
            </a:r>
            <a:r>
              <a:rPr lang="en-GB" sz="1200" dirty="0"/>
              <a:t>, D., </a:t>
            </a:r>
            <a:r>
              <a:rPr lang="en-GB" sz="1200" dirty="0" err="1"/>
              <a:t>Mangin</a:t>
            </a:r>
            <a:r>
              <a:rPr lang="en-GB" sz="1200" dirty="0"/>
              <a:t>, J.-F., </a:t>
            </a:r>
            <a:r>
              <a:rPr lang="en-GB" sz="1200" dirty="0" err="1"/>
              <a:t>Paillиre-Martinot</a:t>
            </a:r>
            <a:r>
              <a:rPr lang="en-GB" sz="1200" dirty="0"/>
              <a:t>, M.-L. &amp; </a:t>
            </a:r>
            <a:r>
              <a:rPr lang="en-GB" sz="1200" dirty="0" err="1"/>
              <a:t>Martinot</a:t>
            </a:r>
            <a:r>
              <a:rPr lang="en-GB" sz="1200" dirty="0"/>
              <a:t>, J.-L. (2008). Priming frequencies of </a:t>
            </a:r>
            <a:r>
              <a:rPr lang="en-GB" sz="1200" dirty="0" err="1"/>
              <a:t>transcranial</a:t>
            </a:r>
            <a:r>
              <a:rPr lang="en-GB" sz="1200" dirty="0"/>
              <a:t> magnetic stimulation over Wernicke's area modulate word detection.. </a:t>
            </a:r>
            <a:r>
              <a:rPr lang="en-GB" sz="1200" i="1" dirty="0"/>
              <a:t>Cerebral cortex (New York, N.Y. : 1991)</a:t>
            </a:r>
            <a:r>
              <a:rPr lang="en-GB" sz="1200" dirty="0"/>
              <a:t> </a:t>
            </a:r>
            <a:r>
              <a:rPr lang="en-GB" sz="1200" b="1" dirty="0"/>
              <a:t>18</a:t>
            </a:r>
            <a:r>
              <a:rPr lang="en-GB" sz="1200" dirty="0"/>
              <a:t> (1), 210--6.  (</a:t>
            </a:r>
            <a:r>
              <a:rPr lang="en-GB" sz="1200" dirty="0" err="1"/>
              <a:t>Doi</a:t>
            </a:r>
            <a:r>
              <a:rPr lang="en-GB" sz="1200" dirty="0"/>
              <a:t>: 10.1093/</a:t>
            </a:r>
            <a:r>
              <a:rPr lang="en-GB" sz="1200" dirty="0" err="1"/>
              <a:t>cercor</a:t>
            </a:r>
            <a:r>
              <a:rPr lang="en-GB" sz="1200" dirty="0"/>
              <a:t>/bhm047.)  Retrieved  from http://cercor.oxfordjournals.org/content/18/1/210.full. </a:t>
            </a:r>
          </a:p>
          <a:p>
            <a:pPr marL="0" indent="0">
              <a:buNone/>
            </a:pPr>
            <a:r>
              <a:rPr lang="en-GB" sz="1200" dirty="0"/>
              <a:t> </a:t>
            </a:r>
          </a:p>
          <a:p>
            <a:pPr marL="0" indent="0">
              <a:buNone/>
            </a:pPr>
            <a:r>
              <a:rPr lang="en-GB" sz="1200" dirty="0" err="1"/>
              <a:t>Anwander</a:t>
            </a:r>
            <a:r>
              <a:rPr lang="en-GB" sz="1200" dirty="0"/>
              <a:t>, A., </a:t>
            </a:r>
            <a:r>
              <a:rPr lang="en-GB" sz="1200" dirty="0" err="1"/>
              <a:t>Tittgemeyer</a:t>
            </a:r>
            <a:r>
              <a:rPr lang="en-GB" sz="1200" dirty="0"/>
              <a:t>, M., von </a:t>
            </a:r>
            <a:r>
              <a:rPr lang="en-GB" sz="1200" dirty="0" err="1"/>
              <a:t>Cramon</a:t>
            </a:r>
            <a:r>
              <a:rPr lang="en-GB" sz="1200" dirty="0"/>
              <a:t>, D. Y., </a:t>
            </a:r>
            <a:r>
              <a:rPr lang="en-GB" sz="1200" dirty="0" err="1"/>
              <a:t>Friederici</a:t>
            </a:r>
            <a:r>
              <a:rPr lang="en-GB" sz="1200" dirty="0"/>
              <a:t>, A. D. &amp; </a:t>
            </a:r>
            <a:r>
              <a:rPr lang="en-GB" sz="1200" dirty="0" err="1"/>
              <a:t>Knцsche</a:t>
            </a:r>
            <a:r>
              <a:rPr lang="en-GB" sz="1200" dirty="0"/>
              <a:t>, T. R. (2007). Connectivity-Based </a:t>
            </a:r>
            <a:r>
              <a:rPr lang="en-GB" sz="1200" dirty="0" err="1"/>
              <a:t>Parcellation</a:t>
            </a:r>
            <a:r>
              <a:rPr lang="en-GB" sz="1200" dirty="0"/>
              <a:t> of </a:t>
            </a:r>
            <a:r>
              <a:rPr lang="en-GB" sz="1200" dirty="0" err="1"/>
              <a:t>Broca's</a:t>
            </a:r>
            <a:r>
              <a:rPr lang="en-GB" sz="1200" dirty="0"/>
              <a:t> Area.. </a:t>
            </a:r>
            <a:r>
              <a:rPr lang="en-GB" sz="1200" i="1" dirty="0"/>
              <a:t>Cerebral cortex (New York, N.Y. : 1991)</a:t>
            </a:r>
            <a:r>
              <a:rPr lang="en-GB" sz="1200" dirty="0"/>
              <a:t> </a:t>
            </a:r>
            <a:r>
              <a:rPr lang="en-GB" sz="1200" b="1" dirty="0"/>
              <a:t>17</a:t>
            </a:r>
            <a:r>
              <a:rPr lang="en-GB" sz="1200" dirty="0"/>
              <a:t> (4), 816--25.  (</a:t>
            </a:r>
            <a:r>
              <a:rPr lang="en-GB" sz="1200" dirty="0" err="1"/>
              <a:t>Doi</a:t>
            </a:r>
            <a:r>
              <a:rPr lang="en-GB" sz="1200" dirty="0"/>
              <a:t>: 10.1093/</a:t>
            </a:r>
            <a:r>
              <a:rPr lang="en-GB" sz="1200" dirty="0" err="1"/>
              <a:t>cercor</a:t>
            </a:r>
            <a:r>
              <a:rPr lang="en-GB" sz="1200" dirty="0"/>
              <a:t>/bhk034.)  Retrieved  from http://cercor.oxfordjournals.org/content/17/4/816.full. </a:t>
            </a:r>
          </a:p>
          <a:p>
            <a:pPr marL="0" indent="0">
              <a:buNone/>
            </a:pPr>
            <a:r>
              <a:rPr lang="en-GB" sz="1200" dirty="0"/>
              <a:t> </a:t>
            </a:r>
          </a:p>
          <a:p>
            <a:pPr marL="0" indent="0">
              <a:buNone/>
            </a:pPr>
            <a:r>
              <a:rPr lang="en-GB" sz="1200" dirty="0" err="1"/>
              <a:t>Bastos</a:t>
            </a:r>
            <a:r>
              <a:rPr lang="en-GB" sz="1200" dirty="0"/>
              <a:t>, A. M., </a:t>
            </a:r>
            <a:r>
              <a:rPr lang="en-GB" sz="1200" dirty="0" err="1"/>
              <a:t>Vezoli</a:t>
            </a:r>
            <a:r>
              <a:rPr lang="en-GB" sz="1200" dirty="0"/>
              <a:t>, J. &amp; Fries, P. (2015). Communication through coherence with inter-areal delays. </a:t>
            </a:r>
            <a:r>
              <a:rPr lang="en-GB" sz="1200" i="1" dirty="0"/>
              <a:t>Current Opinion in Neurobiology</a:t>
            </a:r>
            <a:r>
              <a:rPr lang="en-GB" sz="1200" dirty="0"/>
              <a:t> </a:t>
            </a:r>
            <a:r>
              <a:rPr lang="en-GB" sz="1200" b="1" dirty="0"/>
              <a:t>31</a:t>
            </a:r>
            <a:r>
              <a:rPr lang="en-GB" sz="1200" dirty="0"/>
              <a:t>, 173--180.  (</a:t>
            </a:r>
            <a:r>
              <a:rPr lang="en-GB" sz="1200" dirty="0" err="1"/>
              <a:t>Doi</a:t>
            </a:r>
            <a:r>
              <a:rPr lang="en-GB" sz="1200" dirty="0"/>
              <a:t>: 10.1016/j.conb.2014.11.001.)  Retrieved  from http://www.sciencedirect.com/science/article/pii/S0959438814002165. </a:t>
            </a:r>
          </a:p>
          <a:p>
            <a:pPr marL="0" indent="0">
              <a:buNone/>
            </a:pPr>
            <a:r>
              <a:rPr lang="en-GB" sz="1200" dirty="0"/>
              <a:t> </a:t>
            </a:r>
          </a:p>
          <a:p>
            <a:pPr marL="0" indent="0">
              <a:buNone/>
            </a:pPr>
            <a:r>
              <a:rPr lang="en-GB" sz="1200" dirty="0"/>
              <a:t>Brunet, N., </a:t>
            </a:r>
            <a:r>
              <a:rPr lang="en-GB" sz="1200" dirty="0" err="1"/>
              <a:t>Vinck</a:t>
            </a:r>
            <a:r>
              <a:rPr lang="en-GB" sz="1200" dirty="0"/>
              <a:t>, M., </a:t>
            </a:r>
            <a:r>
              <a:rPr lang="en-GB" sz="1200" dirty="0" err="1"/>
              <a:t>Bosman</a:t>
            </a:r>
            <a:r>
              <a:rPr lang="en-GB" sz="1200" dirty="0"/>
              <a:t>, C. A., Singer, W. &amp; Fries, P. (2014). Gamma or no gamma, that is the question. </a:t>
            </a:r>
            <a:r>
              <a:rPr lang="en-GB" sz="1200" i="1" dirty="0"/>
              <a:t>Trends in Cognitive Sciences</a:t>
            </a:r>
            <a:r>
              <a:rPr lang="en-GB" sz="1200" dirty="0"/>
              <a:t> </a:t>
            </a:r>
            <a:r>
              <a:rPr lang="en-GB" sz="1200" b="1" dirty="0"/>
              <a:t>18</a:t>
            </a:r>
            <a:r>
              <a:rPr lang="en-GB" sz="1200" dirty="0"/>
              <a:t> (10), 507--509.  (</a:t>
            </a:r>
            <a:r>
              <a:rPr lang="en-GB" sz="1200" dirty="0" err="1"/>
              <a:t>Doi</a:t>
            </a:r>
            <a:r>
              <a:rPr lang="en-GB" sz="1200" dirty="0"/>
              <a:t>: 10.1016/j.tics.2014.08.006.)  Retrieved  from http://www.sciencedirect.com/science/article/pii/S1364661314002009. </a:t>
            </a:r>
          </a:p>
          <a:p>
            <a:pPr marL="0" indent="0">
              <a:buNone/>
            </a:pPr>
            <a:r>
              <a:rPr lang="en-GB" sz="1200" dirty="0"/>
              <a:t> </a:t>
            </a:r>
          </a:p>
          <a:p>
            <a:pPr marL="0" indent="0">
              <a:buNone/>
            </a:pPr>
            <a:r>
              <a:rPr lang="en-GB" sz="1200" dirty="0"/>
              <a:t>Davis, M. H. &amp; </a:t>
            </a:r>
            <a:r>
              <a:rPr lang="en-GB" sz="1200" dirty="0" err="1"/>
              <a:t>Johnsrude</a:t>
            </a:r>
            <a:r>
              <a:rPr lang="en-GB" sz="1200" dirty="0"/>
              <a:t>, I. S. (2003). Hierarchical Processing in Spoken Language Comprehension. </a:t>
            </a:r>
            <a:r>
              <a:rPr lang="en-GB" sz="1200" i="1" dirty="0"/>
              <a:t>J. </a:t>
            </a:r>
            <a:r>
              <a:rPr lang="en-GB" sz="1200" i="1" dirty="0" err="1"/>
              <a:t>Neurosci</a:t>
            </a:r>
            <a:r>
              <a:rPr lang="en-GB" sz="1200" i="1" dirty="0"/>
              <a:t>.</a:t>
            </a:r>
            <a:r>
              <a:rPr lang="en-GB" sz="1200" dirty="0"/>
              <a:t> </a:t>
            </a:r>
            <a:r>
              <a:rPr lang="en-GB" sz="1200" b="1" dirty="0"/>
              <a:t>23</a:t>
            </a:r>
            <a:r>
              <a:rPr lang="en-GB" sz="1200" dirty="0"/>
              <a:t> (8), 3423--3431.  Retrieved  from http://www.jneurosci.org/content/23/8/3423.short. </a:t>
            </a:r>
          </a:p>
          <a:p>
            <a:pPr marL="0" indent="0">
              <a:buNone/>
            </a:pPr>
            <a:r>
              <a:rPr lang="en-GB" sz="1200" dirty="0"/>
              <a:t> </a:t>
            </a:r>
          </a:p>
          <a:p>
            <a:pPr marL="0" indent="0">
              <a:buNone/>
            </a:pPr>
            <a:r>
              <a:rPr lang="en-GB" sz="1200" dirty="0" err="1"/>
              <a:t>Feng</a:t>
            </a:r>
            <a:r>
              <a:rPr lang="en-GB" sz="1200" dirty="0"/>
              <a:t>, S., </a:t>
            </a:r>
            <a:r>
              <a:rPr lang="en-GB" sz="1200" dirty="0" err="1"/>
              <a:t>Legault</a:t>
            </a:r>
            <a:r>
              <a:rPr lang="en-GB" sz="1200" dirty="0"/>
              <a:t>, J., Yang, L., Zhu, J., Shao, K. &amp; Yang, Y. (2015). Differences in grammatical processing strategies for active and passive sentences: An fMRI study. </a:t>
            </a:r>
            <a:r>
              <a:rPr lang="en-GB" sz="1200" i="1" dirty="0"/>
              <a:t>Journal of </a:t>
            </a:r>
            <a:r>
              <a:rPr lang="en-GB" sz="1200" i="1" dirty="0" err="1"/>
              <a:t>Neurolinguistics</a:t>
            </a:r>
            <a:r>
              <a:rPr lang="en-GB" sz="1200" dirty="0"/>
              <a:t> </a:t>
            </a:r>
            <a:r>
              <a:rPr lang="en-GB" sz="1200" b="1" dirty="0"/>
              <a:t>33</a:t>
            </a:r>
            <a:r>
              <a:rPr lang="en-GB" sz="1200" dirty="0"/>
              <a:t> (0), 104--117.  (</a:t>
            </a:r>
            <a:r>
              <a:rPr lang="en-GB" sz="1200" dirty="0" err="1"/>
              <a:t>Doi</a:t>
            </a:r>
            <a:r>
              <a:rPr lang="en-GB" sz="1200" dirty="0"/>
              <a:t>: http://dx.doi.org/10.1016/j.jneuroling.2014.09.002.)  Retrieved  from http://www.sciencedirect.com/science/article/pii/S0911604414000591. </a:t>
            </a:r>
          </a:p>
          <a:p>
            <a:pPr marL="0" indent="0">
              <a:buNone/>
            </a:pPr>
            <a:r>
              <a:rPr lang="en-GB" sz="1200" dirty="0"/>
              <a:t> </a:t>
            </a:r>
          </a:p>
        </p:txBody>
      </p:sp>
    </p:spTree>
    <p:extLst>
      <p:ext uri="{BB962C8B-B14F-4D97-AF65-F5344CB8AC3E}">
        <p14:creationId xmlns:p14="http://schemas.microsoft.com/office/powerpoint/2010/main" val="480637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DB90B27-64B3-416D-A363-B53A0798FC54}" type="slidenum">
              <a:rPr lang="en-US" smtClean="0"/>
              <a:pPr/>
              <a:t>52</a:t>
            </a:fld>
            <a:endParaRPr lang="en-US"/>
          </a:p>
        </p:txBody>
      </p:sp>
      <p:sp>
        <p:nvSpPr>
          <p:cNvPr id="6" name="Title 1"/>
          <p:cNvSpPr>
            <a:spLocks noGrp="1"/>
          </p:cNvSpPr>
          <p:nvPr>
            <p:ph type="title"/>
          </p:nvPr>
        </p:nvSpPr>
        <p:spPr>
          <a:xfrm>
            <a:off x="457200" y="274638"/>
            <a:ext cx="8229600" cy="1143000"/>
          </a:xfrm>
        </p:spPr>
        <p:txBody>
          <a:bodyPr/>
          <a:lstStyle/>
          <a:p>
            <a:r>
              <a:rPr lang="en-GB" dirty="0"/>
              <a:t>References</a:t>
            </a:r>
          </a:p>
        </p:txBody>
      </p:sp>
      <p:sp>
        <p:nvSpPr>
          <p:cNvPr id="7" name="Rectangle 6"/>
          <p:cNvSpPr/>
          <p:nvPr/>
        </p:nvSpPr>
        <p:spPr>
          <a:xfrm>
            <a:off x="323528" y="1474619"/>
            <a:ext cx="8496944" cy="4708981"/>
          </a:xfrm>
          <a:prstGeom prst="rect">
            <a:avLst/>
          </a:prstGeom>
        </p:spPr>
        <p:txBody>
          <a:bodyPr wrap="square">
            <a:spAutoFit/>
          </a:bodyPr>
          <a:lstStyle/>
          <a:p>
            <a:endParaRPr lang="en-GB" sz="1200" dirty="0">
              <a:solidFill>
                <a:schemeClr val="bg1">
                  <a:lumMod val="85000"/>
                </a:schemeClr>
              </a:solidFill>
            </a:endParaRPr>
          </a:p>
          <a:p>
            <a:r>
              <a:rPr lang="en-GB" sz="1200" dirty="0">
                <a:solidFill>
                  <a:schemeClr val="bg1">
                    <a:lumMod val="85000"/>
                  </a:schemeClr>
                </a:solidFill>
              </a:rPr>
              <a:t>Francis, A. L. &amp; Driscoll, C. (2006). Training to use voice onset time as a cue to talker identification induces a left-ear/right-hemisphere processing advantage.. </a:t>
            </a:r>
            <a:r>
              <a:rPr lang="en-GB" sz="1200" i="1" dirty="0">
                <a:solidFill>
                  <a:schemeClr val="bg1">
                    <a:lumMod val="85000"/>
                  </a:schemeClr>
                </a:solidFill>
              </a:rPr>
              <a:t>Brain and language</a:t>
            </a:r>
            <a:r>
              <a:rPr lang="en-GB" sz="1200" dirty="0">
                <a:solidFill>
                  <a:schemeClr val="bg1">
                    <a:lumMod val="85000"/>
                  </a:schemeClr>
                </a:solidFill>
              </a:rPr>
              <a:t> </a:t>
            </a:r>
            <a:r>
              <a:rPr lang="en-GB" sz="1200" b="1" dirty="0">
                <a:solidFill>
                  <a:schemeClr val="bg1">
                    <a:lumMod val="85000"/>
                  </a:schemeClr>
                </a:solidFill>
              </a:rPr>
              <a:t>98</a:t>
            </a:r>
            <a:r>
              <a:rPr lang="en-GB" sz="1200" dirty="0">
                <a:solidFill>
                  <a:schemeClr val="bg1">
                    <a:lumMod val="85000"/>
                  </a:schemeClr>
                </a:solidFill>
              </a:rPr>
              <a:t> (3), 310--8.  (</a:t>
            </a:r>
            <a:r>
              <a:rPr lang="en-GB" sz="1200" dirty="0" err="1">
                <a:solidFill>
                  <a:schemeClr val="bg1">
                    <a:lumMod val="85000"/>
                  </a:schemeClr>
                </a:solidFill>
              </a:rPr>
              <a:t>Doi</a:t>
            </a:r>
            <a:r>
              <a:rPr lang="en-GB" sz="1200" dirty="0">
                <a:solidFill>
                  <a:schemeClr val="bg1">
                    <a:lumMod val="85000"/>
                  </a:schemeClr>
                </a:solidFill>
              </a:rPr>
              <a:t>: 10.1016/j.bandl.2006.06.002.)  Retrieved  from http://www.sciencedirect.com/science/article/pii/S0093934X06001131. </a:t>
            </a:r>
          </a:p>
          <a:p>
            <a:r>
              <a:rPr lang="en-GB" sz="1200" dirty="0">
                <a:solidFill>
                  <a:schemeClr val="bg1">
                    <a:lumMod val="85000"/>
                  </a:schemeClr>
                </a:solidFill>
              </a:rPr>
              <a:t> </a:t>
            </a:r>
          </a:p>
          <a:p>
            <a:r>
              <a:rPr lang="en-GB" sz="1200" dirty="0" err="1">
                <a:solidFill>
                  <a:schemeClr val="bg1">
                    <a:lumMod val="85000"/>
                  </a:schemeClr>
                </a:solidFill>
              </a:rPr>
              <a:t>Friederici</a:t>
            </a:r>
            <a:r>
              <a:rPr lang="en-GB" sz="1200" dirty="0">
                <a:solidFill>
                  <a:schemeClr val="bg1">
                    <a:lumMod val="85000"/>
                  </a:schemeClr>
                </a:solidFill>
              </a:rPr>
              <a:t>, A. D. (2012). The cortical language circuit: from auditory perception to sentence comprehension. </a:t>
            </a:r>
            <a:r>
              <a:rPr lang="en-GB" sz="1200" i="1" dirty="0">
                <a:solidFill>
                  <a:schemeClr val="bg1">
                    <a:lumMod val="85000"/>
                  </a:schemeClr>
                </a:solidFill>
              </a:rPr>
              <a:t>Trends in Cognitive Sciences</a:t>
            </a:r>
            <a:r>
              <a:rPr lang="en-GB" sz="1200" dirty="0">
                <a:solidFill>
                  <a:schemeClr val="bg1">
                    <a:lumMod val="85000"/>
                  </a:schemeClr>
                </a:solidFill>
              </a:rPr>
              <a:t> </a:t>
            </a:r>
            <a:r>
              <a:rPr lang="en-GB" sz="1200" b="1" dirty="0">
                <a:solidFill>
                  <a:schemeClr val="bg1">
                    <a:lumMod val="85000"/>
                  </a:schemeClr>
                </a:solidFill>
              </a:rPr>
              <a:t>16</a:t>
            </a:r>
            <a:r>
              <a:rPr lang="en-GB" sz="1200" dirty="0">
                <a:solidFill>
                  <a:schemeClr val="bg1">
                    <a:lumMod val="85000"/>
                  </a:schemeClr>
                </a:solidFill>
              </a:rPr>
              <a:t> (5), 262--268.  (</a:t>
            </a:r>
            <a:r>
              <a:rPr lang="en-GB" sz="1200" dirty="0" err="1">
                <a:solidFill>
                  <a:schemeClr val="bg1">
                    <a:lumMod val="85000"/>
                  </a:schemeClr>
                </a:solidFill>
              </a:rPr>
              <a:t>Doi</a:t>
            </a:r>
            <a:r>
              <a:rPr lang="en-GB" sz="1200" dirty="0">
                <a:solidFill>
                  <a:schemeClr val="bg1">
                    <a:lumMod val="85000"/>
                  </a:schemeClr>
                </a:solidFill>
              </a:rPr>
              <a:t>: http://dx.doi.org/10.1016/j.tics.2012.04.001.)  Retrieved  from http://www.sciencedirect.com/science/article/pii/S1364661312000794. </a:t>
            </a:r>
          </a:p>
          <a:p>
            <a:r>
              <a:rPr lang="en-GB" sz="1200" dirty="0">
                <a:solidFill>
                  <a:schemeClr val="bg1">
                    <a:lumMod val="85000"/>
                  </a:schemeClr>
                </a:solidFill>
              </a:rPr>
              <a:t> </a:t>
            </a:r>
          </a:p>
          <a:p>
            <a:r>
              <a:rPr lang="en-GB" sz="1200" dirty="0" err="1">
                <a:solidFill>
                  <a:schemeClr val="bg1">
                    <a:lumMod val="85000"/>
                  </a:schemeClr>
                </a:solidFill>
              </a:rPr>
              <a:t>Friederici</a:t>
            </a:r>
            <a:r>
              <a:rPr lang="en-GB" sz="1200" dirty="0">
                <a:solidFill>
                  <a:schemeClr val="bg1">
                    <a:lumMod val="85000"/>
                  </a:schemeClr>
                </a:solidFill>
              </a:rPr>
              <a:t>, A. D. (2011). The brain basis of language processing: from structure to function.. </a:t>
            </a:r>
            <a:r>
              <a:rPr lang="en-GB" sz="1200" i="1" dirty="0">
                <a:solidFill>
                  <a:schemeClr val="bg1">
                    <a:lumMod val="85000"/>
                  </a:schemeClr>
                </a:solidFill>
              </a:rPr>
              <a:t>Physiological reviews</a:t>
            </a:r>
            <a:r>
              <a:rPr lang="en-GB" sz="1200" dirty="0">
                <a:solidFill>
                  <a:schemeClr val="bg1">
                    <a:lumMod val="85000"/>
                  </a:schemeClr>
                </a:solidFill>
              </a:rPr>
              <a:t> </a:t>
            </a:r>
            <a:r>
              <a:rPr lang="en-GB" sz="1200" b="1" dirty="0">
                <a:solidFill>
                  <a:schemeClr val="bg1">
                    <a:lumMod val="85000"/>
                  </a:schemeClr>
                </a:solidFill>
              </a:rPr>
              <a:t>91</a:t>
            </a:r>
            <a:r>
              <a:rPr lang="en-GB" sz="1200" dirty="0">
                <a:solidFill>
                  <a:schemeClr val="bg1">
                    <a:lumMod val="85000"/>
                  </a:schemeClr>
                </a:solidFill>
              </a:rPr>
              <a:t> (4), 1357--92.  (</a:t>
            </a:r>
            <a:r>
              <a:rPr lang="en-GB" sz="1200" dirty="0" err="1">
                <a:solidFill>
                  <a:schemeClr val="bg1">
                    <a:lumMod val="85000"/>
                  </a:schemeClr>
                </a:solidFill>
              </a:rPr>
              <a:t>Doi</a:t>
            </a:r>
            <a:r>
              <a:rPr lang="en-GB" sz="1200" dirty="0">
                <a:solidFill>
                  <a:schemeClr val="bg1">
                    <a:lumMod val="85000"/>
                  </a:schemeClr>
                </a:solidFill>
              </a:rPr>
              <a:t>: 10.1152/physrev.00006.2011.)  Retrieved  from http://physrev.physiology.org/content/91/4/1357.full-text.pdf+html. </a:t>
            </a:r>
          </a:p>
          <a:p>
            <a:r>
              <a:rPr lang="en-GB" sz="1200" dirty="0">
                <a:solidFill>
                  <a:schemeClr val="bg1">
                    <a:lumMod val="85000"/>
                  </a:schemeClr>
                </a:solidFill>
              </a:rPr>
              <a:t> </a:t>
            </a:r>
          </a:p>
          <a:p>
            <a:r>
              <a:rPr lang="en-GB" sz="1200" dirty="0">
                <a:solidFill>
                  <a:schemeClr val="bg1">
                    <a:lumMod val="85000"/>
                  </a:schemeClr>
                </a:solidFill>
              </a:rPr>
              <a:t>Fries, P. &amp; Others (2005). A mechanism for cognitive dynamics: neuronal communication through neuronal coherence. </a:t>
            </a:r>
            <a:r>
              <a:rPr lang="en-GB" sz="1200" i="1" dirty="0">
                <a:solidFill>
                  <a:schemeClr val="bg1">
                    <a:lumMod val="85000"/>
                  </a:schemeClr>
                </a:solidFill>
              </a:rPr>
              <a:t>Trends in cognitive sciences</a:t>
            </a:r>
            <a:r>
              <a:rPr lang="en-GB" sz="1200" dirty="0">
                <a:solidFill>
                  <a:schemeClr val="bg1">
                    <a:lumMod val="85000"/>
                  </a:schemeClr>
                </a:solidFill>
              </a:rPr>
              <a:t> </a:t>
            </a:r>
            <a:r>
              <a:rPr lang="en-GB" sz="1200" b="1" dirty="0">
                <a:solidFill>
                  <a:schemeClr val="bg1">
                    <a:lumMod val="85000"/>
                  </a:schemeClr>
                </a:solidFill>
              </a:rPr>
              <a:t>9</a:t>
            </a:r>
            <a:r>
              <a:rPr lang="en-GB" sz="1200" dirty="0">
                <a:solidFill>
                  <a:schemeClr val="bg1">
                    <a:lumMod val="85000"/>
                  </a:schemeClr>
                </a:solidFill>
              </a:rPr>
              <a:t> (10), 474--480. </a:t>
            </a:r>
          </a:p>
          <a:p>
            <a:r>
              <a:rPr lang="en-GB" sz="1200" dirty="0">
                <a:solidFill>
                  <a:schemeClr val="bg1">
                    <a:lumMod val="85000"/>
                  </a:schemeClr>
                </a:solidFill>
              </a:rPr>
              <a:t> </a:t>
            </a:r>
          </a:p>
          <a:p>
            <a:r>
              <a:rPr lang="en-GB" sz="1200" dirty="0" err="1">
                <a:solidFill>
                  <a:schemeClr val="bg1">
                    <a:lumMod val="85000"/>
                  </a:schemeClr>
                </a:solidFill>
              </a:rPr>
              <a:t>Ghitza</a:t>
            </a:r>
            <a:r>
              <a:rPr lang="en-GB" sz="1200" dirty="0">
                <a:solidFill>
                  <a:schemeClr val="bg1">
                    <a:lumMod val="85000"/>
                  </a:schemeClr>
                </a:solidFill>
              </a:rPr>
              <a:t>, O., Giraud, A.-L. &amp; </a:t>
            </a:r>
            <a:r>
              <a:rPr lang="en-GB" sz="1200" dirty="0" err="1">
                <a:solidFill>
                  <a:schemeClr val="bg1">
                    <a:lumMod val="85000"/>
                  </a:schemeClr>
                </a:solidFill>
              </a:rPr>
              <a:t>Poeppel</a:t>
            </a:r>
            <a:r>
              <a:rPr lang="en-GB" sz="1200" dirty="0">
                <a:solidFill>
                  <a:schemeClr val="bg1">
                    <a:lumMod val="85000"/>
                  </a:schemeClr>
                </a:solidFill>
              </a:rPr>
              <a:t>, D. (2012). Neuronal oscillations and speech perception: critical-band temporal envelopes are the essence.. </a:t>
            </a:r>
            <a:r>
              <a:rPr lang="en-GB" sz="1200" i="1" dirty="0">
                <a:solidFill>
                  <a:schemeClr val="bg1">
                    <a:lumMod val="85000"/>
                  </a:schemeClr>
                </a:solidFill>
              </a:rPr>
              <a:t>Frontiers in human neuroscience</a:t>
            </a:r>
            <a:r>
              <a:rPr lang="en-GB" sz="1200" dirty="0">
                <a:solidFill>
                  <a:schemeClr val="bg1">
                    <a:lumMod val="85000"/>
                  </a:schemeClr>
                </a:solidFill>
              </a:rPr>
              <a:t> </a:t>
            </a:r>
            <a:r>
              <a:rPr lang="en-GB" sz="1200" b="1" dirty="0">
                <a:solidFill>
                  <a:schemeClr val="bg1">
                    <a:lumMod val="85000"/>
                  </a:schemeClr>
                </a:solidFill>
              </a:rPr>
              <a:t>6</a:t>
            </a:r>
            <a:r>
              <a:rPr lang="en-GB" sz="1200" dirty="0">
                <a:solidFill>
                  <a:schemeClr val="bg1">
                    <a:lumMod val="85000"/>
                  </a:schemeClr>
                </a:solidFill>
              </a:rPr>
              <a:t> (340), 340.  (</a:t>
            </a:r>
            <a:r>
              <a:rPr lang="en-GB" sz="1200" dirty="0" err="1">
                <a:solidFill>
                  <a:schemeClr val="bg1">
                    <a:lumMod val="85000"/>
                  </a:schemeClr>
                </a:solidFill>
              </a:rPr>
              <a:t>Doi</a:t>
            </a:r>
            <a:r>
              <a:rPr lang="en-GB" sz="1200" dirty="0">
                <a:solidFill>
                  <a:schemeClr val="bg1">
                    <a:lumMod val="85000"/>
                  </a:schemeClr>
                </a:solidFill>
              </a:rPr>
              <a:t>: 10.3389/fnhum.2012.00340.)  Retrieved  from http://www.pubmedcentral.nih.gov/articlerender.fcgi?artid=3539830&amp;tool=pmcentrez&amp;rendertype=abstract http://www.frontiersin.org/human_neuroscience/10.3389/fnhum.2012.00340/abstract. </a:t>
            </a:r>
          </a:p>
          <a:p>
            <a:r>
              <a:rPr lang="en-GB" sz="1200" dirty="0">
                <a:solidFill>
                  <a:schemeClr val="bg1">
                    <a:lumMod val="85000"/>
                  </a:schemeClr>
                </a:solidFill>
              </a:rPr>
              <a:t> </a:t>
            </a:r>
          </a:p>
          <a:p>
            <a:r>
              <a:rPr lang="en-GB" sz="1200" dirty="0">
                <a:solidFill>
                  <a:schemeClr val="bg1">
                    <a:lumMod val="85000"/>
                  </a:schemeClr>
                </a:solidFill>
              </a:rPr>
              <a:t>Giraud, A.-L. &amp; </a:t>
            </a:r>
            <a:r>
              <a:rPr lang="en-GB" sz="1200" dirty="0" err="1">
                <a:solidFill>
                  <a:schemeClr val="bg1">
                    <a:lumMod val="85000"/>
                  </a:schemeClr>
                </a:solidFill>
              </a:rPr>
              <a:t>Poeppel</a:t>
            </a:r>
            <a:r>
              <a:rPr lang="en-GB" sz="1200" dirty="0">
                <a:solidFill>
                  <a:schemeClr val="bg1">
                    <a:lumMod val="85000"/>
                  </a:schemeClr>
                </a:solidFill>
              </a:rPr>
              <a:t>, D. (2012). Cortical oscillations and speech processing: emerging computational principles and operations.. </a:t>
            </a:r>
            <a:r>
              <a:rPr lang="en-GB" sz="1200" i="1" dirty="0">
                <a:solidFill>
                  <a:schemeClr val="bg1">
                    <a:lumMod val="85000"/>
                  </a:schemeClr>
                </a:solidFill>
              </a:rPr>
              <a:t>Nature neuroscience</a:t>
            </a:r>
            <a:r>
              <a:rPr lang="en-GB" sz="1200" dirty="0">
                <a:solidFill>
                  <a:schemeClr val="bg1">
                    <a:lumMod val="85000"/>
                  </a:schemeClr>
                </a:solidFill>
              </a:rPr>
              <a:t> </a:t>
            </a:r>
            <a:r>
              <a:rPr lang="en-GB" sz="1200" b="1" dirty="0">
                <a:solidFill>
                  <a:schemeClr val="bg1">
                    <a:lumMod val="85000"/>
                  </a:schemeClr>
                </a:solidFill>
              </a:rPr>
              <a:t>15</a:t>
            </a:r>
            <a:r>
              <a:rPr lang="en-GB" sz="1200" dirty="0">
                <a:solidFill>
                  <a:schemeClr val="bg1">
                    <a:lumMod val="85000"/>
                  </a:schemeClr>
                </a:solidFill>
              </a:rPr>
              <a:t> (4), 511--7.  (</a:t>
            </a:r>
            <a:r>
              <a:rPr lang="en-GB" sz="1200" dirty="0" err="1">
                <a:solidFill>
                  <a:schemeClr val="bg1">
                    <a:lumMod val="85000"/>
                  </a:schemeClr>
                </a:solidFill>
              </a:rPr>
              <a:t>Doi</a:t>
            </a:r>
            <a:r>
              <a:rPr lang="en-GB" sz="1200" dirty="0">
                <a:solidFill>
                  <a:schemeClr val="bg1">
                    <a:lumMod val="85000"/>
                  </a:schemeClr>
                </a:solidFill>
              </a:rPr>
              <a:t>: 10.1038/nn.3063.)  Retrieved  from http://www.ncbi.nlm.nih.gov/pubmed/22426255. </a:t>
            </a:r>
          </a:p>
          <a:p>
            <a:r>
              <a:rPr lang="en-GB" sz="1200" dirty="0">
                <a:solidFill>
                  <a:schemeClr val="bg1">
                    <a:lumMod val="85000"/>
                  </a:schemeClr>
                </a:solidFill>
              </a:rPr>
              <a:t> </a:t>
            </a:r>
          </a:p>
        </p:txBody>
      </p:sp>
    </p:spTree>
    <p:extLst>
      <p:ext uri="{BB962C8B-B14F-4D97-AF65-F5344CB8AC3E}">
        <p14:creationId xmlns:p14="http://schemas.microsoft.com/office/powerpoint/2010/main" val="1479515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DB90B27-64B3-416D-A363-B53A0798FC54}" type="slidenum">
              <a:rPr lang="en-US" smtClean="0"/>
              <a:pPr/>
              <a:t>53</a:t>
            </a:fld>
            <a:endParaRPr lang="en-US"/>
          </a:p>
        </p:txBody>
      </p:sp>
      <p:sp>
        <p:nvSpPr>
          <p:cNvPr id="6" name="Title 1"/>
          <p:cNvSpPr>
            <a:spLocks noGrp="1"/>
          </p:cNvSpPr>
          <p:nvPr>
            <p:ph type="title"/>
          </p:nvPr>
        </p:nvSpPr>
        <p:spPr>
          <a:xfrm>
            <a:off x="457200" y="274638"/>
            <a:ext cx="8229600" cy="1143000"/>
          </a:xfrm>
        </p:spPr>
        <p:txBody>
          <a:bodyPr/>
          <a:lstStyle/>
          <a:p>
            <a:r>
              <a:rPr lang="en-GB" dirty="0"/>
              <a:t>References</a:t>
            </a:r>
          </a:p>
        </p:txBody>
      </p:sp>
      <p:sp>
        <p:nvSpPr>
          <p:cNvPr id="7" name="Rectangle 6"/>
          <p:cNvSpPr/>
          <p:nvPr/>
        </p:nvSpPr>
        <p:spPr>
          <a:xfrm>
            <a:off x="323528" y="1496368"/>
            <a:ext cx="8496944" cy="5078313"/>
          </a:xfrm>
          <a:prstGeom prst="rect">
            <a:avLst/>
          </a:prstGeom>
        </p:spPr>
        <p:txBody>
          <a:bodyPr wrap="square">
            <a:spAutoFit/>
          </a:bodyPr>
          <a:lstStyle/>
          <a:p>
            <a:r>
              <a:rPr lang="en-GB" sz="1200" dirty="0" err="1" smtClean="0">
                <a:solidFill>
                  <a:schemeClr val="bg1">
                    <a:lumMod val="85000"/>
                  </a:schemeClr>
                </a:solidFill>
              </a:rPr>
              <a:t>Golestani</a:t>
            </a:r>
            <a:r>
              <a:rPr lang="en-GB" sz="1200" dirty="0">
                <a:solidFill>
                  <a:schemeClr val="bg1">
                    <a:lumMod val="85000"/>
                  </a:schemeClr>
                </a:solidFill>
              </a:rPr>
              <a:t>, N., </a:t>
            </a:r>
            <a:r>
              <a:rPr lang="en-GB" sz="1200" dirty="0" err="1">
                <a:solidFill>
                  <a:schemeClr val="bg1">
                    <a:lumMod val="85000"/>
                  </a:schemeClr>
                </a:solidFill>
              </a:rPr>
              <a:t>Molko</a:t>
            </a:r>
            <a:r>
              <a:rPr lang="en-GB" sz="1200" dirty="0">
                <a:solidFill>
                  <a:schemeClr val="bg1">
                    <a:lumMod val="85000"/>
                  </a:schemeClr>
                </a:solidFill>
              </a:rPr>
              <a:t>, N., </a:t>
            </a:r>
            <a:r>
              <a:rPr lang="en-GB" sz="1200" dirty="0" err="1">
                <a:solidFill>
                  <a:schemeClr val="bg1">
                    <a:lumMod val="85000"/>
                  </a:schemeClr>
                </a:solidFill>
              </a:rPr>
              <a:t>Dehaene</a:t>
            </a:r>
            <a:r>
              <a:rPr lang="en-GB" sz="1200" dirty="0">
                <a:solidFill>
                  <a:schemeClr val="bg1">
                    <a:lumMod val="85000"/>
                  </a:schemeClr>
                </a:solidFill>
              </a:rPr>
              <a:t>, S., </a:t>
            </a:r>
            <a:r>
              <a:rPr lang="en-GB" sz="1200" dirty="0" err="1">
                <a:solidFill>
                  <a:schemeClr val="bg1">
                    <a:lumMod val="85000"/>
                  </a:schemeClr>
                </a:solidFill>
              </a:rPr>
              <a:t>LeBihan</a:t>
            </a:r>
            <a:r>
              <a:rPr lang="en-GB" sz="1200" dirty="0">
                <a:solidFill>
                  <a:schemeClr val="bg1">
                    <a:lumMod val="85000"/>
                  </a:schemeClr>
                </a:solidFill>
              </a:rPr>
              <a:t>, D. &amp; Pallier, C. (2007). Brain structure predicts the learning of foreign speech sounds.. </a:t>
            </a:r>
            <a:r>
              <a:rPr lang="en-GB" sz="1200" i="1" dirty="0">
                <a:solidFill>
                  <a:schemeClr val="bg1">
                    <a:lumMod val="85000"/>
                  </a:schemeClr>
                </a:solidFill>
              </a:rPr>
              <a:t>Cerebral cortex (New York, N.Y. : 1991) </a:t>
            </a:r>
            <a:r>
              <a:rPr lang="en-GB" sz="1200" b="1" i="1" dirty="0">
                <a:solidFill>
                  <a:schemeClr val="bg1">
                    <a:lumMod val="85000"/>
                  </a:schemeClr>
                </a:solidFill>
              </a:rPr>
              <a:t>17 (3), 575--82.  (</a:t>
            </a:r>
            <a:r>
              <a:rPr lang="en-GB" sz="1200" b="1" i="1" dirty="0" err="1">
                <a:solidFill>
                  <a:schemeClr val="bg1">
                    <a:lumMod val="85000"/>
                  </a:schemeClr>
                </a:solidFill>
              </a:rPr>
              <a:t>Doi</a:t>
            </a:r>
            <a:r>
              <a:rPr lang="en-GB" sz="1200" b="1" i="1" dirty="0">
                <a:solidFill>
                  <a:schemeClr val="bg1">
                    <a:lumMod val="85000"/>
                  </a:schemeClr>
                </a:solidFill>
              </a:rPr>
              <a:t>: 10.1093/</a:t>
            </a:r>
            <a:r>
              <a:rPr lang="en-GB" sz="1200" b="1" i="1" dirty="0" err="1">
                <a:solidFill>
                  <a:schemeClr val="bg1">
                    <a:lumMod val="85000"/>
                  </a:schemeClr>
                </a:solidFill>
              </a:rPr>
              <a:t>cercor</a:t>
            </a:r>
            <a:r>
              <a:rPr lang="en-GB" sz="1200" b="1" i="1" dirty="0">
                <a:solidFill>
                  <a:schemeClr val="bg1">
                    <a:lumMod val="85000"/>
                  </a:schemeClr>
                </a:solidFill>
              </a:rPr>
              <a:t>/bhk001.)  Retrieved  from http://cercor.oxfordjournals.org/content/17/3/575.full. </a:t>
            </a:r>
          </a:p>
          <a:p>
            <a:endParaRPr lang="en-GB" sz="1200" dirty="0">
              <a:solidFill>
                <a:schemeClr val="bg1">
                  <a:lumMod val="85000"/>
                </a:schemeClr>
              </a:solidFill>
            </a:endParaRPr>
          </a:p>
          <a:p>
            <a:r>
              <a:rPr lang="en-US" sz="1200" dirty="0" err="1">
                <a:solidFill>
                  <a:schemeClr val="bg1">
                    <a:lumMod val="85000"/>
                  </a:schemeClr>
                </a:solidFill>
              </a:rPr>
              <a:t>Golestani</a:t>
            </a:r>
            <a:r>
              <a:rPr lang="en-US" sz="1200" dirty="0">
                <a:solidFill>
                  <a:schemeClr val="bg1">
                    <a:lumMod val="85000"/>
                  </a:schemeClr>
                </a:solidFill>
              </a:rPr>
              <a:t>, N., </a:t>
            </a:r>
            <a:r>
              <a:rPr lang="en-US" sz="1200" dirty="0" err="1">
                <a:solidFill>
                  <a:schemeClr val="bg1">
                    <a:lumMod val="85000"/>
                  </a:schemeClr>
                </a:solidFill>
              </a:rPr>
              <a:t>Paus</a:t>
            </a:r>
            <a:r>
              <a:rPr lang="en-US" sz="1200" dirty="0">
                <a:solidFill>
                  <a:schemeClr val="bg1">
                    <a:lumMod val="85000"/>
                  </a:schemeClr>
                </a:solidFill>
              </a:rPr>
              <a:t>, T. &amp; </a:t>
            </a:r>
            <a:r>
              <a:rPr lang="en-US" sz="1200" dirty="0" err="1">
                <a:solidFill>
                  <a:schemeClr val="bg1">
                    <a:lumMod val="85000"/>
                  </a:schemeClr>
                </a:solidFill>
              </a:rPr>
              <a:t>Zatorre</a:t>
            </a:r>
            <a:r>
              <a:rPr lang="en-US" sz="1200" dirty="0">
                <a:solidFill>
                  <a:schemeClr val="bg1">
                    <a:lumMod val="85000"/>
                  </a:schemeClr>
                </a:solidFill>
              </a:rPr>
              <a:t>, R. J. (2002). Anatomical Correlates of Learning Novel Speech Sounds. </a:t>
            </a:r>
            <a:r>
              <a:rPr lang="en-US" sz="1200" i="1" dirty="0">
                <a:solidFill>
                  <a:schemeClr val="bg1">
                    <a:lumMod val="85000"/>
                  </a:schemeClr>
                </a:solidFill>
              </a:rPr>
              <a:t>Neuron </a:t>
            </a:r>
            <a:r>
              <a:rPr lang="en-US" sz="1200" b="1" i="1" dirty="0">
                <a:solidFill>
                  <a:schemeClr val="bg1">
                    <a:lumMod val="85000"/>
                  </a:schemeClr>
                </a:solidFill>
              </a:rPr>
              <a:t>35 (5), 997--1010.  (</a:t>
            </a:r>
            <a:r>
              <a:rPr lang="en-US" sz="1200" b="1" i="1" dirty="0" err="1">
                <a:solidFill>
                  <a:schemeClr val="bg1">
                    <a:lumMod val="85000"/>
                  </a:schemeClr>
                </a:solidFill>
              </a:rPr>
              <a:t>Doi</a:t>
            </a:r>
            <a:r>
              <a:rPr lang="en-US" sz="1200" b="1" i="1" dirty="0">
                <a:solidFill>
                  <a:schemeClr val="bg1">
                    <a:lumMod val="85000"/>
                  </a:schemeClr>
                </a:solidFill>
              </a:rPr>
              <a:t>: 10.1016/S0896-6273(02)00862-0.)  Retrieved  from http://www.sciencedirect.com/science/article/pii/S0896627302008620. </a:t>
            </a:r>
          </a:p>
          <a:p>
            <a:endParaRPr lang="en-GB" sz="1200" dirty="0">
              <a:solidFill>
                <a:schemeClr val="bg1">
                  <a:lumMod val="85000"/>
                </a:schemeClr>
              </a:solidFill>
            </a:endParaRPr>
          </a:p>
          <a:p>
            <a:r>
              <a:rPr lang="en-US" sz="1200" dirty="0" err="1">
                <a:solidFill>
                  <a:schemeClr val="bg1">
                    <a:lumMod val="85000"/>
                  </a:schemeClr>
                </a:solidFill>
              </a:rPr>
              <a:t>Golestani</a:t>
            </a:r>
            <a:r>
              <a:rPr lang="en-US" sz="1200" dirty="0">
                <a:solidFill>
                  <a:schemeClr val="bg1">
                    <a:lumMod val="85000"/>
                  </a:schemeClr>
                </a:solidFill>
              </a:rPr>
              <a:t>, N., Price, C. J. &amp; Scott, S. K. (2011). Born with an ear for dialects? Structural plasticity in the expert phonetician brain.. </a:t>
            </a:r>
            <a:r>
              <a:rPr lang="en-US" sz="1200" i="1" dirty="0">
                <a:solidFill>
                  <a:schemeClr val="bg1">
                    <a:lumMod val="85000"/>
                  </a:schemeClr>
                </a:solidFill>
              </a:rPr>
              <a:t>The Journal of neuroscience : the official journal of the Society for Neuroscience </a:t>
            </a:r>
            <a:r>
              <a:rPr lang="en-US" sz="1200" b="1" i="1" dirty="0">
                <a:solidFill>
                  <a:schemeClr val="bg1">
                    <a:lumMod val="85000"/>
                  </a:schemeClr>
                </a:solidFill>
              </a:rPr>
              <a:t>31 (11), 4213--20.  (</a:t>
            </a:r>
            <a:r>
              <a:rPr lang="en-US" sz="1200" b="1" i="1" dirty="0" err="1">
                <a:solidFill>
                  <a:schemeClr val="bg1">
                    <a:lumMod val="85000"/>
                  </a:schemeClr>
                </a:solidFill>
              </a:rPr>
              <a:t>Doi</a:t>
            </a:r>
            <a:r>
              <a:rPr lang="en-US" sz="1200" b="1" i="1" dirty="0">
                <a:solidFill>
                  <a:schemeClr val="bg1">
                    <a:lumMod val="85000"/>
                  </a:schemeClr>
                </a:solidFill>
              </a:rPr>
              <a:t>: 10.1523/JNEUROSCI.3891-10.2011.)  Retrieved  from http://www.jneurosci.org/content/31/11/4213.full. </a:t>
            </a:r>
          </a:p>
          <a:p>
            <a:endParaRPr lang="en-GB" sz="1200" dirty="0">
              <a:solidFill>
                <a:schemeClr val="bg1">
                  <a:lumMod val="85000"/>
                </a:schemeClr>
              </a:solidFill>
            </a:endParaRPr>
          </a:p>
          <a:p>
            <a:r>
              <a:rPr lang="en-GB" sz="1200" dirty="0" smtClean="0">
                <a:solidFill>
                  <a:schemeClr val="bg1">
                    <a:lumMod val="85000"/>
                  </a:schemeClr>
                </a:solidFill>
              </a:rPr>
              <a:t>Gross</a:t>
            </a:r>
            <a:r>
              <a:rPr lang="en-GB" sz="1200" dirty="0">
                <a:solidFill>
                  <a:schemeClr val="bg1">
                    <a:lumMod val="85000"/>
                  </a:schemeClr>
                </a:solidFill>
              </a:rPr>
              <a:t>, J., </a:t>
            </a:r>
            <a:r>
              <a:rPr lang="en-GB" sz="1200" dirty="0" err="1">
                <a:solidFill>
                  <a:schemeClr val="bg1">
                    <a:lumMod val="85000"/>
                  </a:schemeClr>
                </a:solidFill>
              </a:rPr>
              <a:t>Hoogenboom</a:t>
            </a:r>
            <a:r>
              <a:rPr lang="en-GB" sz="1200" dirty="0">
                <a:solidFill>
                  <a:schemeClr val="bg1">
                    <a:lumMod val="85000"/>
                  </a:schemeClr>
                </a:solidFill>
              </a:rPr>
              <a:t>, N., </a:t>
            </a:r>
            <a:r>
              <a:rPr lang="en-GB" sz="1200" dirty="0" err="1">
                <a:solidFill>
                  <a:schemeClr val="bg1">
                    <a:lumMod val="85000"/>
                  </a:schemeClr>
                </a:solidFill>
              </a:rPr>
              <a:t>Thut</a:t>
            </a:r>
            <a:r>
              <a:rPr lang="en-GB" sz="1200" dirty="0">
                <a:solidFill>
                  <a:schemeClr val="bg1">
                    <a:lumMod val="85000"/>
                  </a:schemeClr>
                </a:solidFill>
              </a:rPr>
              <a:t>, G., </a:t>
            </a:r>
            <a:r>
              <a:rPr lang="en-GB" sz="1200" dirty="0" err="1">
                <a:solidFill>
                  <a:schemeClr val="bg1">
                    <a:lumMod val="85000"/>
                  </a:schemeClr>
                </a:solidFill>
              </a:rPr>
              <a:t>Schyns</a:t>
            </a:r>
            <a:r>
              <a:rPr lang="en-GB" sz="1200" dirty="0">
                <a:solidFill>
                  <a:schemeClr val="bg1">
                    <a:lumMod val="85000"/>
                  </a:schemeClr>
                </a:solidFill>
              </a:rPr>
              <a:t>, Philippe </a:t>
            </a:r>
            <a:r>
              <a:rPr lang="en-GB" sz="1200" dirty="0" err="1">
                <a:solidFill>
                  <a:schemeClr val="bg1">
                    <a:lumMod val="85000"/>
                  </a:schemeClr>
                </a:solidFill>
              </a:rPr>
              <a:t>Phillippe</a:t>
            </a:r>
            <a:r>
              <a:rPr lang="en-GB" sz="1200" dirty="0">
                <a:solidFill>
                  <a:schemeClr val="bg1">
                    <a:lumMod val="85000"/>
                  </a:schemeClr>
                </a:solidFill>
              </a:rPr>
              <a:t>, </a:t>
            </a:r>
            <a:r>
              <a:rPr lang="en-GB" sz="1200" dirty="0" err="1">
                <a:solidFill>
                  <a:schemeClr val="bg1">
                    <a:lumMod val="85000"/>
                  </a:schemeClr>
                </a:solidFill>
              </a:rPr>
              <a:t>Panzeri</a:t>
            </a:r>
            <a:r>
              <a:rPr lang="en-GB" sz="1200" dirty="0">
                <a:solidFill>
                  <a:schemeClr val="bg1">
                    <a:lumMod val="85000"/>
                  </a:schemeClr>
                </a:solidFill>
              </a:rPr>
              <a:t>, S., </a:t>
            </a:r>
            <a:r>
              <a:rPr lang="en-GB" sz="1200" dirty="0" err="1">
                <a:solidFill>
                  <a:schemeClr val="bg1">
                    <a:lumMod val="85000"/>
                  </a:schemeClr>
                </a:solidFill>
              </a:rPr>
              <a:t>Belin</a:t>
            </a:r>
            <a:r>
              <a:rPr lang="en-GB" sz="1200" dirty="0">
                <a:solidFill>
                  <a:schemeClr val="bg1">
                    <a:lumMod val="85000"/>
                  </a:schemeClr>
                </a:solidFill>
              </a:rPr>
              <a:t>, P., </a:t>
            </a:r>
            <a:r>
              <a:rPr lang="en-GB" sz="1200" dirty="0" err="1">
                <a:solidFill>
                  <a:schemeClr val="bg1">
                    <a:lumMod val="85000"/>
                  </a:schemeClr>
                </a:solidFill>
              </a:rPr>
              <a:t>Garrod</a:t>
            </a:r>
            <a:r>
              <a:rPr lang="en-GB" sz="1200" dirty="0">
                <a:solidFill>
                  <a:schemeClr val="bg1">
                    <a:lumMod val="85000"/>
                  </a:schemeClr>
                </a:solidFill>
              </a:rPr>
              <a:t>, S. &amp; Stefano, P. (2013). Speech rhythms and multiplexed oscillatory sensory coding in the human brain.. </a:t>
            </a:r>
            <a:r>
              <a:rPr lang="en-GB" sz="1200" i="1" dirty="0" err="1">
                <a:solidFill>
                  <a:schemeClr val="bg1">
                    <a:lumMod val="85000"/>
                  </a:schemeClr>
                </a:solidFill>
              </a:rPr>
              <a:t>PLoS</a:t>
            </a:r>
            <a:r>
              <a:rPr lang="en-GB" sz="1200" i="1" dirty="0">
                <a:solidFill>
                  <a:schemeClr val="bg1">
                    <a:lumMod val="85000"/>
                  </a:schemeClr>
                </a:solidFill>
              </a:rPr>
              <a:t> biology</a:t>
            </a:r>
            <a:r>
              <a:rPr lang="en-GB" sz="1200" dirty="0">
                <a:solidFill>
                  <a:schemeClr val="bg1">
                    <a:lumMod val="85000"/>
                  </a:schemeClr>
                </a:solidFill>
              </a:rPr>
              <a:t> </a:t>
            </a:r>
            <a:r>
              <a:rPr lang="en-GB" sz="1200" b="1" dirty="0">
                <a:solidFill>
                  <a:schemeClr val="bg1">
                    <a:lumMod val="85000"/>
                  </a:schemeClr>
                </a:solidFill>
              </a:rPr>
              <a:t>11</a:t>
            </a:r>
            <a:r>
              <a:rPr lang="en-GB" sz="1200" dirty="0">
                <a:solidFill>
                  <a:schemeClr val="bg1">
                    <a:lumMod val="85000"/>
                  </a:schemeClr>
                </a:solidFill>
              </a:rPr>
              <a:t> (12), e1001752.  (</a:t>
            </a:r>
            <a:r>
              <a:rPr lang="en-GB" sz="1200" dirty="0" err="1">
                <a:solidFill>
                  <a:schemeClr val="bg1">
                    <a:lumMod val="85000"/>
                  </a:schemeClr>
                </a:solidFill>
              </a:rPr>
              <a:t>Doi</a:t>
            </a:r>
            <a:r>
              <a:rPr lang="en-GB" sz="1200" dirty="0">
                <a:solidFill>
                  <a:schemeClr val="bg1">
                    <a:lumMod val="85000"/>
                  </a:schemeClr>
                </a:solidFill>
              </a:rPr>
              <a:t>: 10.1371/journal.pbio.1001752.)  Retrieved  from http://www.pubmedcentral.nih.gov/articlerender.fcgi?artid=3876971&amp;tool=pmcentrez&amp;rendertype=abstract. </a:t>
            </a:r>
          </a:p>
          <a:p>
            <a:r>
              <a:rPr lang="en-GB" sz="1200" dirty="0">
                <a:solidFill>
                  <a:schemeClr val="bg1">
                    <a:lumMod val="85000"/>
                  </a:schemeClr>
                </a:solidFill>
              </a:rPr>
              <a:t> </a:t>
            </a:r>
          </a:p>
          <a:p>
            <a:r>
              <a:rPr lang="en-GB" sz="1200" dirty="0" err="1">
                <a:solidFill>
                  <a:schemeClr val="bg1">
                    <a:lumMod val="85000"/>
                  </a:schemeClr>
                </a:solidFill>
              </a:rPr>
              <a:t>Hagoort</a:t>
            </a:r>
            <a:r>
              <a:rPr lang="en-GB" sz="1200" dirty="0">
                <a:solidFill>
                  <a:schemeClr val="bg1">
                    <a:lumMod val="85000"/>
                  </a:schemeClr>
                </a:solidFill>
              </a:rPr>
              <a:t>, P. (2014). Nodes and networks in the neural architecture for language: </a:t>
            </a:r>
            <a:r>
              <a:rPr lang="en-GB" sz="1200" dirty="0" err="1">
                <a:solidFill>
                  <a:schemeClr val="bg1">
                    <a:lumMod val="85000"/>
                  </a:schemeClr>
                </a:solidFill>
              </a:rPr>
              <a:t>Broca's</a:t>
            </a:r>
            <a:r>
              <a:rPr lang="en-GB" sz="1200" dirty="0">
                <a:solidFill>
                  <a:schemeClr val="bg1">
                    <a:lumMod val="85000"/>
                  </a:schemeClr>
                </a:solidFill>
              </a:rPr>
              <a:t> region and beyond.. </a:t>
            </a:r>
            <a:r>
              <a:rPr lang="en-GB" sz="1200" i="1" dirty="0">
                <a:solidFill>
                  <a:schemeClr val="bg1">
                    <a:lumMod val="85000"/>
                  </a:schemeClr>
                </a:solidFill>
              </a:rPr>
              <a:t>Current opinion in neurobiology</a:t>
            </a:r>
            <a:r>
              <a:rPr lang="en-GB" sz="1200" dirty="0">
                <a:solidFill>
                  <a:schemeClr val="bg1">
                    <a:lumMod val="85000"/>
                  </a:schemeClr>
                </a:solidFill>
              </a:rPr>
              <a:t> </a:t>
            </a:r>
            <a:r>
              <a:rPr lang="en-GB" sz="1200" b="1" dirty="0">
                <a:solidFill>
                  <a:schemeClr val="bg1">
                    <a:lumMod val="85000"/>
                  </a:schemeClr>
                </a:solidFill>
              </a:rPr>
              <a:t>28C</a:t>
            </a:r>
            <a:r>
              <a:rPr lang="en-GB" sz="1200" dirty="0">
                <a:solidFill>
                  <a:schemeClr val="bg1">
                    <a:lumMod val="85000"/>
                  </a:schemeClr>
                </a:solidFill>
              </a:rPr>
              <a:t>, 136--141.  (</a:t>
            </a:r>
            <a:r>
              <a:rPr lang="en-GB" sz="1200" dirty="0" err="1">
                <a:solidFill>
                  <a:schemeClr val="bg1">
                    <a:lumMod val="85000"/>
                  </a:schemeClr>
                </a:solidFill>
              </a:rPr>
              <a:t>Doi</a:t>
            </a:r>
            <a:r>
              <a:rPr lang="en-GB" sz="1200" dirty="0">
                <a:solidFill>
                  <a:schemeClr val="bg1">
                    <a:lumMod val="85000"/>
                  </a:schemeClr>
                </a:solidFill>
              </a:rPr>
              <a:t>: 10.1016/j.conb.2014.07.013.)  Retrieved  from http://www.sciencedirect.com/science/article/pii/S095943881400141X. </a:t>
            </a:r>
          </a:p>
          <a:p>
            <a:r>
              <a:rPr lang="en-GB" sz="1200" dirty="0">
                <a:solidFill>
                  <a:schemeClr val="bg1">
                    <a:lumMod val="85000"/>
                  </a:schemeClr>
                </a:solidFill>
              </a:rPr>
              <a:t> </a:t>
            </a:r>
          </a:p>
          <a:p>
            <a:r>
              <a:rPr lang="en-GB" sz="1200" dirty="0" err="1">
                <a:solidFill>
                  <a:schemeClr val="bg1">
                    <a:lumMod val="85000"/>
                  </a:schemeClr>
                </a:solidFill>
              </a:rPr>
              <a:t>Hertrich</a:t>
            </a:r>
            <a:r>
              <a:rPr lang="en-GB" sz="1200" dirty="0">
                <a:solidFill>
                  <a:schemeClr val="bg1">
                    <a:lumMod val="85000"/>
                  </a:schemeClr>
                </a:solidFill>
              </a:rPr>
              <a:t>, I. &amp; Ackermann, H. (2013). </a:t>
            </a:r>
            <a:r>
              <a:rPr lang="en-GB" sz="1200" dirty="0" err="1">
                <a:solidFill>
                  <a:schemeClr val="bg1">
                    <a:lumMod val="85000"/>
                  </a:schemeClr>
                </a:solidFill>
              </a:rPr>
              <a:t>Neurophonetics</a:t>
            </a:r>
            <a:r>
              <a:rPr lang="en-GB" sz="1200" dirty="0">
                <a:solidFill>
                  <a:schemeClr val="bg1">
                    <a:lumMod val="85000"/>
                  </a:schemeClr>
                </a:solidFill>
              </a:rPr>
              <a:t>. </a:t>
            </a:r>
            <a:r>
              <a:rPr lang="en-GB" sz="1200" i="1" dirty="0">
                <a:solidFill>
                  <a:schemeClr val="bg1">
                    <a:lumMod val="85000"/>
                  </a:schemeClr>
                </a:solidFill>
              </a:rPr>
              <a:t>Wiley Interdisciplinary Reviews: Cognitive Science</a:t>
            </a:r>
            <a:r>
              <a:rPr lang="en-GB" sz="1200" dirty="0">
                <a:solidFill>
                  <a:schemeClr val="bg1">
                    <a:lumMod val="85000"/>
                  </a:schemeClr>
                </a:solidFill>
              </a:rPr>
              <a:t> </a:t>
            </a:r>
            <a:r>
              <a:rPr lang="en-GB" sz="1200" b="1" dirty="0">
                <a:solidFill>
                  <a:schemeClr val="bg1">
                    <a:lumMod val="85000"/>
                  </a:schemeClr>
                </a:solidFill>
              </a:rPr>
              <a:t>4</a:t>
            </a:r>
            <a:r>
              <a:rPr lang="en-GB" sz="1200" dirty="0">
                <a:solidFill>
                  <a:schemeClr val="bg1">
                    <a:lumMod val="85000"/>
                  </a:schemeClr>
                </a:solidFill>
              </a:rPr>
              <a:t> (2), 191--200.  (</a:t>
            </a:r>
            <a:r>
              <a:rPr lang="en-GB" sz="1200" dirty="0" err="1">
                <a:solidFill>
                  <a:schemeClr val="bg1">
                    <a:lumMod val="85000"/>
                  </a:schemeClr>
                </a:solidFill>
              </a:rPr>
              <a:t>Doi</a:t>
            </a:r>
            <a:r>
              <a:rPr lang="en-GB" sz="1200" dirty="0">
                <a:solidFill>
                  <a:schemeClr val="bg1">
                    <a:lumMod val="85000"/>
                  </a:schemeClr>
                </a:solidFill>
              </a:rPr>
              <a:t>: 10.1002/wcs.1211.)  Retrieved  from http://doi.wiley.com/10.1002/wcs.1211. </a:t>
            </a:r>
          </a:p>
          <a:p>
            <a:r>
              <a:rPr lang="en-GB" sz="1200" dirty="0">
                <a:solidFill>
                  <a:schemeClr val="bg1">
                    <a:lumMod val="85000"/>
                  </a:schemeClr>
                </a:solidFill>
              </a:rPr>
              <a:t> </a:t>
            </a:r>
          </a:p>
          <a:p>
            <a:r>
              <a:rPr lang="en-GB" sz="1200" dirty="0" err="1">
                <a:solidFill>
                  <a:schemeClr val="bg1">
                    <a:lumMod val="85000"/>
                  </a:schemeClr>
                </a:solidFill>
              </a:rPr>
              <a:t>Hervé</a:t>
            </a:r>
            <a:r>
              <a:rPr lang="en-GB" sz="1200" dirty="0">
                <a:solidFill>
                  <a:schemeClr val="bg1">
                    <a:lumMod val="85000"/>
                  </a:schemeClr>
                </a:solidFill>
              </a:rPr>
              <a:t>, P.-Y., </a:t>
            </a:r>
            <a:r>
              <a:rPr lang="en-GB" sz="1200" dirty="0" err="1">
                <a:solidFill>
                  <a:schemeClr val="bg1">
                    <a:lumMod val="85000"/>
                  </a:schemeClr>
                </a:solidFill>
              </a:rPr>
              <a:t>Zago</a:t>
            </a:r>
            <a:r>
              <a:rPr lang="en-GB" sz="1200" dirty="0">
                <a:solidFill>
                  <a:schemeClr val="bg1">
                    <a:lumMod val="85000"/>
                  </a:schemeClr>
                </a:solidFill>
              </a:rPr>
              <a:t>, L., Petit, L., </a:t>
            </a:r>
            <a:r>
              <a:rPr lang="en-GB" sz="1200" dirty="0" err="1">
                <a:solidFill>
                  <a:schemeClr val="bg1">
                    <a:lumMod val="85000"/>
                  </a:schemeClr>
                </a:solidFill>
              </a:rPr>
              <a:t>Mazoyer</a:t>
            </a:r>
            <a:r>
              <a:rPr lang="en-GB" sz="1200" dirty="0">
                <a:solidFill>
                  <a:schemeClr val="bg1">
                    <a:lumMod val="85000"/>
                  </a:schemeClr>
                </a:solidFill>
              </a:rPr>
              <a:t>, B. &amp; </a:t>
            </a:r>
            <a:r>
              <a:rPr lang="en-GB" sz="1200" dirty="0" err="1">
                <a:solidFill>
                  <a:schemeClr val="bg1">
                    <a:lumMod val="85000"/>
                  </a:schemeClr>
                </a:solidFill>
              </a:rPr>
              <a:t>Tzourio-Mazoyer</a:t>
            </a:r>
            <a:r>
              <a:rPr lang="en-GB" sz="1200" dirty="0">
                <a:solidFill>
                  <a:schemeClr val="bg1">
                    <a:lumMod val="85000"/>
                  </a:schemeClr>
                </a:solidFill>
              </a:rPr>
              <a:t>, N. (2013). Revisiting human hemispheric specialization with neuroimaging.. </a:t>
            </a:r>
            <a:r>
              <a:rPr lang="en-GB" sz="1200" i="1" dirty="0">
                <a:solidFill>
                  <a:schemeClr val="bg1">
                    <a:lumMod val="85000"/>
                  </a:schemeClr>
                </a:solidFill>
              </a:rPr>
              <a:t>Trends in cognitive sciences</a:t>
            </a:r>
            <a:r>
              <a:rPr lang="en-GB" sz="1200" dirty="0">
                <a:solidFill>
                  <a:schemeClr val="bg1">
                    <a:lumMod val="85000"/>
                  </a:schemeClr>
                </a:solidFill>
              </a:rPr>
              <a:t> </a:t>
            </a:r>
            <a:r>
              <a:rPr lang="en-GB" sz="1200" b="1" dirty="0">
                <a:solidFill>
                  <a:schemeClr val="bg1">
                    <a:lumMod val="85000"/>
                  </a:schemeClr>
                </a:solidFill>
              </a:rPr>
              <a:t>17</a:t>
            </a:r>
            <a:r>
              <a:rPr lang="en-GB" sz="1200" dirty="0">
                <a:solidFill>
                  <a:schemeClr val="bg1">
                    <a:lumMod val="85000"/>
                  </a:schemeClr>
                </a:solidFill>
              </a:rPr>
              <a:t> (2), 69--80.  (</a:t>
            </a:r>
            <a:r>
              <a:rPr lang="en-GB" sz="1200" dirty="0" err="1">
                <a:solidFill>
                  <a:schemeClr val="bg1">
                    <a:lumMod val="85000"/>
                  </a:schemeClr>
                </a:solidFill>
              </a:rPr>
              <a:t>Doi</a:t>
            </a:r>
            <a:r>
              <a:rPr lang="en-GB" sz="1200" dirty="0">
                <a:solidFill>
                  <a:schemeClr val="bg1">
                    <a:lumMod val="85000"/>
                  </a:schemeClr>
                </a:solidFill>
              </a:rPr>
              <a:t>: 10.1016/j.tics.2012.12.004.)  Retrieved  from http://www.sciencedirect.com/science/article/pii/S1364661312002847. </a:t>
            </a:r>
          </a:p>
        </p:txBody>
      </p:sp>
    </p:spTree>
    <p:extLst>
      <p:ext uri="{BB962C8B-B14F-4D97-AF65-F5344CB8AC3E}">
        <p14:creationId xmlns:p14="http://schemas.microsoft.com/office/powerpoint/2010/main" val="721719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600200"/>
            <a:ext cx="8291264" cy="4525963"/>
          </a:xfrm>
        </p:spPr>
        <p:txBody>
          <a:bodyPr>
            <a:normAutofit lnSpcReduction="10000"/>
          </a:bodyPr>
          <a:lstStyle/>
          <a:p>
            <a:pPr marL="0" indent="0">
              <a:buNone/>
            </a:pPr>
            <a:r>
              <a:rPr lang="en-GB" sz="1200" dirty="0" smtClean="0"/>
              <a:t>Hickok</a:t>
            </a:r>
            <a:r>
              <a:rPr lang="en-GB" sz="1200" dirty="0"/>
              <a:t>, G. &amp; </a:t>
            </a:r>
            <a:r>
              <a:rPr lang="en-GB" sz="1200" dirty="0" err="1"/>
              <a:t>Poeppel</a:t>
            </a:r>
            <a:r>
              <a:rPr lang="en-GB" sz="1200" dirty="0"/>
              <a:t>, D. (2004). Dorsal and ventral streams: a framework for understanding aspects of the functional anatomy of language.. </a:t>
            </a:r>
            <a:r>
              <a:rPr lang="en-GB" sz="1200" i="1" dirty="0"/>
              <a:t>Cognition</a:t>
            </a:r>
            <a:r>
              <a:rPr lang="en-GB" sz="1200" dirty="0"/>
              <a:t> </a:t>
            </a:r>
            <a:r>
              <a:rPr lang="en-GB" sz="1200" b="1" dirty="0"/>
              <a:t>92</a:t>
            </a:r>
            <a:r>
              <a:rPr lang="en-GB" sz="1200" dirty="0"/>
              <a:t> (1-2), 67--99.  (</a:t>
            </a:r>
            <a:r>
              <a:rPr lang="en-GB" sz="1200" dirty="0" err="1"/>
              <a:t>Doi</a:t>
            </a:r>
            <a:r>
              <a:rPr lang="en-GB" sz="1200" dirty="0"/>
              <a:t>: 10.1016/j.cognition.2003.10.011.)  Retrieved  from http://www.sciencedirect.com/science/article/pii/S0010027703002282. </a:t>
            </a:r>
          </a:p>
          <a:p>
            <a:pPr marL="0" indent="0">
              <a:buNone/>
            </a:pPr>
            <a:r>
              <a:rPr lang="en-GB" sz="1200" dirty="0"/>
              <a:t> </a:t>
            </a:r>
          </a:p>
          <a:p>
            <a:pPr marL="0" indent="0">
              <a:buNone/>
            </a:pPr>
            <a:r>
              <a:rPr lang="en-GB" sz="1200" dirty="0" err="1"/>
              <a:t>Jolles</a:t>
            </a:r>
            <a:r>
              <a:rPr lang="en-GB" sz="1200" dirty="0"/>
              <a:t>, D., Wassermann, D., </a:t>
            </a:r>
            <a:r>
              <a:rPr lang="en-GB" sz="1200" dirty="0" err="1"/>
              <a:t>Chokhani</a:t>
            </a:r>
            <a:r>
              <a:rPr lang="en-GB" sz="1200" dirty="0"/>
              <a:t>, R., Richardson, J., </a:t>
            </a:r>
            <a:r>
              <a:rPr lang="en-GB" sz="1200" dirty="0" err="1"/>
              <a:t>Tenison</a:t>
            </a:r>
            <a:r>
              <a:rPr lang="en-GB" sz="1200" dirty="0"/>
              <a:t>, C., </a:t>
            </a:r>
            <a:r>
              <a:rPr lang="en-GB" sz="1200" dirty="0" err="1"/>
              <a:t>Bammer</a:t>
            </a:r>
            <a:r>
              <a:rPr lang="en-GB" sz="1200" dirty="0"/>
              <a:t>, R., Fuchs, L., </a:t>
            </a:r>
            <a:r>
              <a:rPr lang="en-GB" sz="1200" dirty="0" err="1"/>
              <a:t>Supekar</a:t>
            </a:r>
            <a:r>
              <a:rPr lang="en-GB" sz="1200" dirty="0"/>
              <a:t>, K. &amp; </a:t>
            </a:r>
            <a:r>
              <a:rPr lang="en-GB" sz="1200" dirty="0" err="1"/>
              <a:t>Menon</a:t>
            </a:r>
            <a:r>
              <a:rPr lang="en-GB" sz="1200" dirty="0"/>
              <a:t>, V. (2015). Plasticity of left </a:t>
            </a:r>
            <a:r>
              <a:rPr lang="en-GB" sz="1200" dirty="0" err="1"/>
              <a:t>perisylvian</a:t>
            </a:r>
            <a:r>
              <a:rPr lang="en-GB" sz="1200" dirty="0"/>
              <a:t> white-matter tracts is associated with individual differences in math learning. </a:t>
            </a:r>
            <a:r>
              <a:rPr lang="en-GB" sz="1200" i="1" dirty="0"/>
              <a:t>Brain Structure and Function</a:t>
            </a:r>
            <a:r>
              <a:rPr lang="en-GB" sz="1200" dirty="0"/>
              <a:t>, 1--15.  (</a:t>
            </a:r>
            <a:r>
              <a:rPr lang="en-GB" sz="1200" dirty="0" err="1"/>
              <a:t>Doi</a:t>
            </a:r>
            <a:r>
              <a:rPr lang="en-GB" sz="1200" dirty="0"/>
              <a:t>: 10.1007/s00429-014-0975-6.)  Retrieved  from http://dx.doi.org/10.1007/s00429-014-0975-6. </a:t>
            </a:r>
          </a:p>
          <a:p>
            <a:pPr marL="0" indent="0">
              <a:buNone/>
            </a:pPr>
            <a:endParaRPr lang="en-GB" sz="1200" dirty="0" smtClean="0"/>
          </a:p>
          <a:p>
            <a:pPr marL="0" indent="0">
              <a:buNone/>
            </a:pPr>
            <a:r>
              <a:rPr lang="en-GB" sz="1200" dirty="0" smtClean="0"/>
              <a:t>Kim</a:t>
            </a:r>
            <a:r>
              <a:rPr lang="en-GB" sz="1200" dirty="0"/>
              <a:t>, J., Lee, S.-K. &amp; Lee, B. (2014). EEG classification in a single-trial basis for vowel speech perception using multivariate empirical mode decomposition. </a:t>
            </a:r>
            <a:r>
              <a:rPr lang="en-GB" sz="1200" i="1" dirty="0"/>
              <a:t>Journal of Neural Engineering</a:t>
            </a:r>
            <a:r>
              <a:rPr lang="en-GB" sz="1200" dirty="0"/>
              <a:t> </a:t>
            </a:r>
            <a:r>
              <a:rPr lang="en-GB" sz="1200" b="1" dirty="0"/>
              <a:t>11</a:t>
            </a:r>
            <a:r>
              <a:rPr lang="en-GB" sz="1200" dirty="0"/>
              <a:t> (3), 36010--36021.  (</a:t>
            </a:r>
            <a:r>
              <a:rPr lang="en-GB" sz="1200" dirty="0" err="1"/>
              <a:t>Doi</a:t>
            </a:r>
            <a:r>
              <a:rPr lang="en-GB" sz="1200" dirty="0"/>
              <a:t>: doi:10.1088/1741-2560/11/3/036010.)  Retrieved  from http://www.ingentaconnect.com/content/iop/jne/2014/00000011/00000003/art036010. </a:t>
            </a:r>
          </a:p>
          <a:p>
            <a:pPr marL="0" indent="0">
              <a:buNone/>
            </a:pPr>
            <a:r>
              <a:rPr lang="en-GB" sz="1200" dirty="0"/>
              <a:t> </a:t>
            </a:r>
          </a:p>
          <a:p>
            <a:pPr marL="0" indent="0">
              <a:buNone/>
            </a:pPr>
            <a:r>
              <a:rPr lang="en-GB" sz="1200" dirty="0"/>
              <a:t>Mehta, R. K. &amp; </a:t>
            </a:r>
            <a:r>
              <a:rPr lang="en-GB" sz="1200" dirty="0" err="1"/>
              <a:t>Parasuraman</a:t>
            </a:r>
            <a:r>
              <a:rPr lang="en-GB" sz="1200" dirty="0"/>
              <a:t>, R. (2013). </a:t>
            </a:r>
            <a:r>
              <a:rPr lang="en-GB" sz="1200" dirty="0" err="1"/>
              <a:t>Neuroergonomics</a:t>
            </a:r>
            <a:r>
              <a:rPr lang="en-GB" sz="1200" dirty="0"/>
              <a:t>: A Review of Applications to Physical and Cognitive Work. </a:t>
            </a:r>
            <a:r>
              <a:rPr lang="en-GB" sz="1200" i="1" dirty="0"/>
              <a:t>Frontiers in Human Neuroscience</a:t>
            </a:r>
            <a:r>
              <a:rPr lang="en-GB" sz="1200" dirty="0"/>
              <a:t> </a:t>
            </a:r>
            <a:r>
              <a:rPr lang="en-GB" sz="1200" b="1" dirty="0"/>
              <a:t>7</a:t>
            </a:r>
            <a:r>
              <a:rPr lang="en-GB" sz="1200" dirty="0"/>
              <a:t> (889).  (</a:t>
            </a:r>
            <a:r>
              <a:rPr lang="en-GB" sz="1200" dirty="0" err="1"/>
              <a:t>Doi</a:t>
            </a:r>
            <a:r>
              <a:rPr lang="en-GB" sz="1200" dirty="0"/>
              <a:t>: 10.3389/fnhum.2013.00889.)  Retrieved  from http://www.frontiersin.org/human_neuroscience/10.3389/fnhum.2013.00889/abstract. </a:t>
            </a:r>
          </a:p>
          <a:p>
            <a:pPr marL="0" indent="0">
              <a:buNone/>
            </a:pPr>
            <a:r>
              <a:rPr lang="en-GB" sz="1200" dirty="0"/>
              <a:t> </a:t>
            </a:r>
          </a:p>
          <a:p>
            <a:pPr marL="0" indent="0">
              <a:buNone/>
            </a:pPr>
            <a:r>
              <a:rPr lang="en-GB" sz="1200" dirty="0"/>
              <a:t>Nielsen, J. A., Zielinski, B. A., Ferguson, M. A., </a:t>
            </a:r>
            <a:r>
              <a:rPr lang="en-GB" sz="1200" dirty="0" err="1"/>
              <a:t>Lainhart</a:t>
            </a:r>
            <a:r>
              <a:rPr lang="en-GB" sz="1200" dirty="0"/>
              <a:t>, J. E. &amp; Anderson, J. S. (2013). An evaluation of the left-brain vs. right-brain hypothesis with resting state functional connectivity magnetic resonance imaging.. </a:t>
            </a:r>
            <a:r>
              <a:rPr lang="en-GB" sz="1200" i="1" dirty="0" err="1"/>
              <a:t>PloS</a:t>
            </a:r>
            <a:r>
              <a:rPr lang="en-GB" sz="1200" i="1" dirty="0"/>
              <a:t> one</a:t>
            </a:r>
            <a:r>
              <a:rPr lang="en-GB" sz="1200" dirty="0"/>
              <a:t> </a:t>
            </a:r>
            <a:r>
              <a:rPr lang="en-GB" sz="1200" b="1" dirty="0"/>
              <a:t>8</a:t>
            </a:r>
            <a:r>
              <a:rPr lang="en-GB" sz="1200" dirty="0"/>
              <a:t> (8), e71275.  (</a:t>
            </a:r>
            <a:r>
              <a:rPr lang="en-GB" sz="1200" dirty="0" err="1"/>
              <a:t>Doi</a:t>
            </a:r>
            <a:r>
              <a:rPr lang="en-GB" sz="1200" dirty="0"/>
              <a:t>: 10.1371/journal.pone.0071275.)  Retrieved  from http://journals.plos.org/plosone/article?id=10.1371/journal.pone.0071275. </a:t>
            </a:r>
          </a:p>
          <a:p>
            <a:pPr marL="0" indent="0">
              <a:buNone/>
            </a:pPr>
            <a:r>
              <a:rPr lang="en-GB" sz="1200" dirty="0"/>
              <a:t> </a:t>
            </a:r>
          </a:p>
          <a:p>
            <a:pPr marL="0" indent="0">
              <a:buNone/>
            </a:pPr>
            <a:r>
              <a:rPr lang="en-GB" sz="1200" dirty="0" err="1"/>
              <a:t>Obleser</a:t>
            </a:r>
            <a:r>
              <a:rPr lang="en-GB" sz="1200" dirty="0"/>
              <a:t>, J., Herrmann, B. &amp; Henry, M. J. (2012). Neural oscillations in speech: don't be enslaved by the envelope. </a:t>
            </a:r>
            <a:r>
              <a:rPr lang="en-GB" sz="1200" i="1" dirty="0"/>
              <a:t>Frontiers in Human Neuroscience</a:t>
            </a:r>
            <a:r>
              <a:rPr lang="en-GB" sz="1200" dirty="0"/>
              <a:t> </a:t>
            </a:r>
            <a:r>
              <a:rPr lang="en-GB" sz="1200" b="1" dirty="0"/>
              <a:t>6</a:t>
            </a:r>
            <a:r>
              <a:rPr lang="en-GB" sz="1200" dirty="0"/>
              <a:t>. </a:t>
            </a:r>
          </a:p>
          <a:p>
            <a:pPr marL="0" indent="0">
              <a:buNone/>
            </a:pPr>
            <a:r>
              <a:rPr lang="en-GB" sz="1200" dirty="0"/>
              <a:t> </a:t>
            </a:r>
          </a:p>
        </p:txBody>
      </p:sp>
      <p:sp>
        <p:nvSpPr>
          <p:cNvPr id="5" name="Slide Number Placeholder 4"/>
          <p:cNvSpPr>
            <a:spLocks noGrp="1"/>
          </p:cNvSpPr>
          <p:nvPr>
            <p:ph type="sldNum" sz="quarter" idx="12"/>
          </p:nvPr>
        </p:nvSpPr>
        <p:spPr/>
        <p:txBody>
          <a:bodyPr/>
          <a:lstStyle/>
          <a:p>
            <a:fld id="{ADB90B27-64B3-416D-A363-B53A0798FC54}" type="slidenum">
              <a:rPr lang="en-US" smtClean="0"/>
              <a:pPr/>
              <a:t>54</a:t>
            </a:fld>
            <a:endParaRPr lang="en-US"/>
          </a:p>
        </p:txBody>
      </p:sp>
      <p:sp>
        <p:nvSpPr>
          <p:cNvPr id="6" name="Title 1"/>
          <p:cNvSpPr>
            <a:spLocks noGrp="1"/>
          </p:cNvSpPr>
          <p:nvPr>
            <p:ph type="title"/>
          </p:nvPr>
        </p:nvSpPr>
        <p:spPr>
          <a:xfrm>
            <a:off x="457200" y="274638"/>
            <a:ext cx="8229600" cy="1143000"/>
          </a:xfrm>
        </p:spPr>
        <p:txBody>
          <a:bodyPr/>
          <a:lstStyle/>
          <a:p>
            <a:r>
              <a:rPr lang="en-GB" dirty="0"/>
              <a:t>References</a:t>
            </a:r>
          </a:p>
        </p:txBody>
      </p:sp>
    </p:spTree>
    <p:extLst>
      <p:ext uri="{BB962C8B-B14F-4D97-AF65-F5344CB8AC3E}">
        <p14:creationId xmlns:p14="http://schemas.microsoft.com/office/powerpoint/2010/main" val="528597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67544" y="1412776"/>
            <a:ext cx="8219256" cy="4525963"/>
          </a:xfrm>
        </p:spPr>
        <p:txBody>
          <a:bodyPr>
            <a:normAutofit fontScale="92500" lnSpcReduction="10000"/>
          </a:bodyPr>
          <a:lstStyle/>
          <a:p>
            <a:pPr marL="0" indent="0">
              <a:buNone/>
            </a:pPr>
            <a:r>
              <a:rPr lang="en-GB" sz="1200" dirty="0"/>
              <a:t>Scott, S. K. (2000). Identification of a pathway for intelligible speech in the left temporal lobe. </a:t>
            </a:r>
            <a:r>
              <a:rPr lang="en-GB" sz="1200" i="1" dirty="0"/>
              <a:t>Brain</a:t>
            </a:r>
            <a:r>
              <a:rPr lang="en-GB" sz="1200" dirty="0"/>
              <a:t> </a:t>
            </a:r>
            <a:r>
              <a:rPr lang="en-GB" sz="1200" b="1" dirty="0"/>
              <a:t>123</a:t>
            </a:r>
            <a:r>
              <a:rPr lang="en-GB" sz="1200" dirty="0"/>
              <a:t> (12), 2400--2406.  (</a:t>
            </a:r>
            <a:r>
              <a:rPr lang="en-GB" sz="1200" dirty="0" err="1"/>
              <a:t>Doi</a:t>
            </a:r>
            <a:r>
              <a:rPr lang="en-GB" sz="1200" dirty="0"/>
              <a:t>: 10.1093/brain/123.12.2400.)  Retrieved  from http://brain.oxfordjournals.org/content/123/12/2400. </a:t>
            </a:r>
          </a:p>
          <a:p>
            <a:pPr marL="0" indent="0">
              <a:buNone/>
            </a:pPr>
            <a:r>
              <a:rPr lang="en-GB" sz="1200" dirty="0"/>
              <a:t> </a:t>
            </a:r>
          </a:p>
          <a:p>
            <a:pPr marL="0" indent="0">
              <a:buNone/>
            </a:pPr>
            <a:r>
              <a:rPr lang="en-GB" sz="1200" dirty="0"/>
              <a:t>Scott, S. K., </a:t>
            </a:r>
            <a:r>
              <a:rPr lang="en-GB" sz="1200" dirty="0" err="1"/>
              <a:t>McGettigan</a:t>
            </a:r>
            <a:r>
              <a:rPr lang="en-GB" sz="1200" dirty="0"/>
              <a:t>, C. &amp; Eisner, F. (2009). A little more conversation, a little less action–candidate roles for the motor cortex in speech perception.. </a:t>
            </a:r>
            <a:r>
              <a:rPr lang="en-GB" sz="1200" i="1" dirty="0"/>
              <a:t>Nature reviews. Neuroscience</a:t>
            </a:r>
            <a:r>
              <a:rPr lang="en-GB" sz="1200" dirty="0"/>
              <a:t> </a:t>
            </a:r>
            <a:r>
              <a:rPr lang="en-GB" sz="1200" b="1" dirty="0"/>
              <a:t>10</a:t>
            </a:r>
            <a:r>
              <a:rPr lang="en-GB" sz="1200" dirty="0"/>
              <a:t> (4), 295--302.  (</a:t>
            </a:r>
            <a:r>
              <a:rPr lang="en-GB" sz="1200" dirty="0" err="1"/>
              <a:t>Doi</a:t>
            </a:r>
            <a:r>
              <a:rPr lang="en-GB" sz="1200" dirty="0"/>
              <a:t>: 10.1038/nrn2603.)  Retrieved  from http://dx.doi.org/10.1038/nrn2603. </a:t>
            </a:r>
          </a:p>
          <a:p>
            <a:pPr marL="0" indent="0">
              <a:buNone/>
            </a:pPr>
            <a:endParaRPr lang="en-GB" sz="1200" dirty="0" smtClean="0"/>
          </a:p>
          <a:p>
            <a:pPr marL="0" indent="0">
              <a:buNone/>
            </a:pPr>
            <a:r>
              <a:rPr lang="en-GB" sz="1200" dirty="0" err="1" smtClean="0"/>
              <a:t>Sidtis</a:t>
            </a:r>
            <a:r>
              <a:rPr lang="en-GB" sz="1200" dirty="0"/>
              <a:t>, D. &amp; </a:t>
            </a:r>
            <a:r>
              <a:rPr lang="en-GB" sz="1200" dirty="0" err="1"/>
              <a:t>Kreiman</a:t>
            </a:r>
            <a:r>
              <a:rPr lang="en-GB" sz="1200" dirty="0"/>
              <a:t>, J. (2012). In the beginning was the familiar voice: personally familiar voices in the evolutionary and contemporary biology of communication</a:t>
            </a:r>
            <a:r>
              <a:rPr lang="en-GB" sz="1200" dirty="0" smtClean="0"/>
              <a:t>. </a:t>
            </a:r>
            <a:r>
              <a:rPr lang="en-GB" sz="1200" i="1" dirty="0"/>
              <a:t>Integrative psychological &amp; </a:t>
            </a:r>
            <a:r>
              <a:rPr lang="en-GB" sz="1200" i="1" dirty="0" err="1"/>
              <a:t>behavioral</a:t>
            </a:r>
            <a:r>
              <a:rPr lang="en-GB" sz="1200" i="1" dirty="0"/>
              <a:t> science</a:t>
            </a:r>
            <a:r>
              <a:rPr lang="en-GB" sz="1200" dirty="0"/>
              <a:t> </a:t>
            </a:r>
            <a:r>
              <a:rPr lang="en-GB" sz="1200" b="1" dirty="0"/>
              <a:t>46</a:t>
            </a:r>
            <a:r>
              <a:rPr lang="en-GB" sz="1200" dirty="0"/>
              <a:t> (2), 146--59.  (</a:t>
            </a:r>
            <a:r>
              <a:rPr lang="en-GB" sz="1200" dirty="0" err="1"/>
              <a:t>Doi</a:t>
            </a:r>
            <a:r>
              <a:rPr lang="en-GB" sz="1200" dirty="0"/>
              <a:t>: 10.1007/s12124-011-9177-4.)  Retrieved  from http://www.pubmedcentral.nih.gov/articlerender.fcgi?artid=3224673&amp;tool=pmcentrez&amp;rendertype=abstract. </a:t>
            </a:r>
          </a:p>
          <a:p>
            <a:pPr marL="0" indent="0">
              <a:buNone/>
            </a:pPr>
            <a:r>
              <a:rPr lang="en-GB" sz="1200" dirty="0"/>
              <a:t> </a:t>
            </a:r>
          </a:p>
          <a:p>
            <a:pPr marL="0" indent="0">
              <a:buNone/>
            </a:pPr>
            <a:r>
              <a:rPr lang="en-GB" sz="1200" dirty="0" err="1"/>
              <a:t>Tsigka</a:t>
            </a:r>
            <a:r>
              <a:rPr lang="en-GB" sz="1200" dirty="0"/>
              <a:t>, S., </a:t>
            </a:r>
            <a:r>
              <a:rPr lang="en-GB" sz="1200" dirty="0" err="1"/>
              <a:t>Papadelis</a:t>
            </a:r>
            <a:r>
              <a:rPr lang="en-GB" sz="1200" dirty="0"/>
              <a:t>, C., Braun, C. &amp; </a:t>
            </a:r>
            <a:r>
              <a:rPr lang="en-GB" sz="1200" dirty="0" err="1"/>
              <a:t>Miceli</a:t>
            </a:r>
            <a:r>
              <a:rPr lang="en-GB" sz="1200" dirty="0"/>
              <a:t>, G. (2014). Distinguishable neural correlates of verbs and nouns: A MEG study on homonyms. </a:t>
            </a:r>
            <a:r>
              <a:rPr lang="en-GB" sz="1200" i="1" dirty="0" err="1"/>
              <a:t>Neuropsychologia</a:t>
            </a:r>
            <a:r>
              <a:rPr lang="en-GB" sz="1200" dirty="0"/>
              <a:t> </a:t>
            </a:r>
            <a:r>
              <a:rPr lang="en-GB" sz="1200" b="1" dirty="0"/>
              <a:t>54</a:t>
            </a:r>
            <a:r>
              <a:rPr lang="en-GB" sz="1200" dirty="0"/>
              <a:t> (0), 87--97.  (</a:t>
            </a:r>
            <a:r>
              <a:rPr lang="en-GB" sz="1200" dirty="0" err="1"/>
              <a:t>Doi</a:t>
            </a:r>
            <a:r>
              <a:rPr lang="en-GB" sz="1200" dirty="0"/>
              <a:t>: http://dx.doi.org/10.1016/j.neuropsychologia.2013.12.018.)  Retrieved  from http://www.sciencedirect.com/science/article/pii/S002839321300448X. </a:t>
            </a:r>
          </a:p>
          <a:p>
            <a:pPr marL="0" indent="0">
              <a:buNone/>
            </a:pPr>
            <a:r>
              <a:rPr lang="en-GB" sz="1200" dirty="0"/>
              <a:t> </a:t>
            </a:r>
          </a:p>
          <a:p>
            <a:pPr marL="0" indent="0">
              <a:buNone/>
            </a:pPr>
            <a:r>
              <a:rPr lang="en-GB" sz="1200" dirty="0" err="1"/>
              <a:t>Valaki</a:t>
            </a:r>
            <a:r>
              <a:rPr lang="en-GB" sz="1200" dirty="0"/>
              <a:t>, C. E., </a:t>
            </a:r>
            <a:r>
              <a:rPr lang="en-GB" sz="1200" dirty="0" err="1"/>
              <a:t>Maestu</a:t>
            </a:r>
            <a:r>
              <a:rPr lang="en-GB" sz="1200" dirty="0"/>
              <a:t>, F., </a:t>
            </a:r>
            <a:r>
              <a:rPr lang="en-GB" sz="1200" dirty="0" err="1"/>
              <a:t>Simos</a:t>
            </a:r>
            <a:r>
              <a:rPr lang="en-GB" sz="1200" dirty="0"/>
              <a:t>, P. G., Zhang, W., Fernandez, A., </a:t>
            </a:r>
            <a:r>
              <a:rPr lang="en-GB" sz="1200" dirty="0" err="1"/>
              <a:t>Amo</a:t>
            </a:r>
            <a:r>
              <a:rPr lang="en-GB" sz="1200" dirty="0"/>
              <a:t>, C. M., Ortiz, T. M. &amp; </a:t>
            </a:r>
            <a:r>
              <a:rPr lang="en-GB" sz="1200" dirty="0" err="1"/>
              <a:t>Papanicolaou</a:t>
            </a:r>
            <a:r>
              <a:rPr lang="en-GB" sz="1200" dirty="0"/>
              <a:t>, A. C. (2004). Cortical organization for receptive language functions in Chinese, English, and Spanish: a cross-linguistic MEG study. </a:t>
            </a:r>
            <a:r>
              <a:rPr lang="en-GB" sz="1200" i="1" dirty="0" err="1"/>
              <a:t>Neuropsychologia</a:t>
            </a:r>
            <a:r>
              <a:rPr lang="en-GB" sz="1200" dirty="0"/>
              <a:t> </a:t>
            </a:r>
            <a:r>
              <a:rPr lang="en-GB" sz="1200" b="1" dirty="0"/>
              <a:t>42</a:t>
            </a:r>
            <a:r>
              <a:rPr lang="en-GB" sz="1200" dirty="0"/>
              <a:t> (7), 967--79.  (</a:t>
            </a:r>
            <a:r>
              <a:rPr lang="en-GB" sz="1200" dirty="0" err="1"/>
              <a:t>Doi</a:t>
            </a:r>
            <a:r>
              <a:rPr lang="en-GB" sz="1200" dirty="0"/>
              <a:t>: 10.1016/j.neuropsychologia.2003.11.019.)  Retrieved  from http://www.sciencedirect.com/science/article/pii/S0028393203003269. </a:t>
            </a:r>
          </a:p>
          <a:p>
            <a:pPr marL="0" indent="0">
              <a:buNone/>
            </a:pPr>
            <a:r>
              <a:rPr lang="en-GB" sz="1200" dirty="0"/>
              <a:t> </a:t>
            </a:r>
          </a:p>
          <a:p>
            <a:pPr marL="0" indent="0">
              <a:buNone/>
            </a:pPr>
            <a:r>
              <a:rPr lang="en-GB" sz="1200" dirty="0"/>
              <a:t>Van Horn, J. D., </a:t>
            </a:r>
            <a:r>
              <a:rPr lang="en-GB" sz="1200" dirty="0" err="1"/>
              <a:t>Irimia</a:t>
            </a:r>
            <a:r>
              <a:rPr lang="en-GB" sz="1200" dirty="0"/>
              <a:t>, A., </a:t>
            </a:r>
            <a:r>
              <a:rPr lang="en-GB" sz="1200" dirty="0" err="1"/>
              <a:t>Torgerson</a:t>
            </a:r>
            <a:r>
              <a:rPr lang="en-GB" sz="1200" dirty="0"/>
              <a:t>, C. M., Chambers, M. C., </a:t>
            </a:r>
            <a:r>
              <a:rPr lang="en-GB" sz="1200" dirty="0" err="1"/>
              <a:t>Kikinis</a:t>
            </a:r>
            <a:r>
              <a:rPr lang="en-GB" sz="1200" dirty="0"/>
              <a:t>, R. &amp; Toga, A. W. (2012). Mapping Connectivity Damage in the Case of Phineas Gage. </a:t>
            </a:r>
            <a:r>
              <a:rPr lang="en-GB" sz="1200" i="1" dirty="0" err="1"/>
              <a:t>PLoS</a:t>
            </a:r>
            <a:r>
              <a:rPr lang="en-GB" sz="1200" i="1" dirty="0"/>
              <a:t> ONE</a:t>
            </a:r>
            <a:r>
              <a:rPr lang="en-GB" sz="1200" dirty="0"/>
              <a:t> </a:t>
            </a:r>
            <a:r>
              <a:rPr lang="en-GB" sz="1200" b="1" dirty="0"/>
              <a:t>7</a:t>
            </a:r>
            <a:r>
              <a:rPr lang="en-GB" sz="1200" dirty="0"/>
              <a:t> (5), e37454.  (</a:t>
            </a:r>
            <a:r>
              <a:rPr lang="en-GB" sz="1200" dirty="0" err="1"/>
              <a:t>Doi</a:t>
            </a:r>
            <a:r>
              <a:rPr lang="en-GB" sz="1200" dirty="0"/>
              <a:t>: 10.1371/journal.pone.0037454.)  Retrieved  from http://dx.doi.org/10.1371%2Fjournal.pone.0037454. </a:t>
            </a:r>
          </a:p>
          <a:p>
            <a:pPr marL="0" indent="0">
              <a:buNone/>
            </a:pPr>
            <a:r>
              <a:rPr lang="en-GB" sz="1200" dirty="0"/>
              <a:t> </a:t>
            </a:r>
          </a:p>
          <a:p>
            <a:pPr marL="0" indent="0">
              <a:buNone/>
            </a:pPr>
            <a:r>
              <a:rPr lang="en-GB" sz="1200" dirty="0" err="1"/>
              <a:t>Zatorre</a:t>
            </a:r>
            <a:r>
              <a:rPr lang="en-GB" sz="1200" dirty="0"/>
              <a:t>, R. J., </a:t>
            </a:r>
            <a:r>
              <a:rPr lang="en-GB" sz="1200" dirty="0" err="1"/>
              <a:t>Belin</a:t>
            </a:r>
            <a:r>
              <a:rPr lang="en-GB" sz="1200" dirty="0"/>
              <a:t>, P. &amp; </a:t>
            </a:r>
            <a:r>
              <a:rPr lang="en-GB" sz="1200" dirty="0" err="1"/>
              <a:t>Penhune</a:t>
            </a:r>
            <a:r>
              <a:rPr lang="en-GB" sz="1200" dirty="0"/>
              <a:t>, V. B. (2002). Structure and function of auditory cortex: music and speech</a:t>
            </a:r>
            <a:r>
              <a:rPr lang="en-GB" sz="1200" dirty="0" smtClean="0"/>
              <a:t>. </a:t>
            </a:r>
            <a:r>
              <a:rPr lang="en-GB" sz="1200" i="1" dirty="0"/>
              <a:t>Trends in cognitive sciences</a:t>
            </a:r>
            <a:r>
              <a:rPr lang="en-GB" sz="1200" dirty="0"/>
              <a:t> </a:t>
            </a:r>
            <a:r>
              <a:rPr lang="en-GB" sz="1200" b="1" dirty="0"/>
              <a:t>6</a:t>
            </a:r>
            <a:r>
              <a:rPr lang="en-GB" sz="1200" dirty="0"/>
              <a:t> (1), 37--46.  Retrieved  from http://www.ncbi.nlm.nih.gov/pubmed/11849614. </a:t>
            </a:r>
          </a:p>
          <a:p>
            <a:pPr marL="0" indent="0">
              <a:buNone/>
            </a:pPr>
            <a:r>
              <a:rPr lang="en-GB" sz="1200" dirty="0"/>
              <a:t> </a:t>
            </a:r>
          </a:p>
          <a:p>
            <a:pPr marL="0" indent="0">
              <a:buNone/>
            </a:pPr>
            <a:r>
              <a:rPr lang="en-GB" sz="1200" dirty="0"/>
              <a:t>Ziegler, W. (2009). </a:t>
            </a:r>
            <a:r>
              <a:rPr lang="en-GB" sz="1200" dirty="0" err="1"/>
              <a:t>Neurophonetics</a:t>
            </a:r>
            <a:r>
              <a:rPr lang="en-GB" sz="1200" dirty="0"/>
              <a:t>. In </a:t>
            </a:r>
            <a:r>
              <a:rPr lang="en-GB" sz="1200" i="1" dirty="0"/>
              <a:t>The Handbook of Clinical Linguistics</a:t>
            </a:r>
            <a:r>
              <a:rPr lang="en-GB" sz="1200" dirty="0"/>
              <a:t> (pp. 491--505). Blackwell Publishing Ltd</a:t>
            </a:r>
            <a:r>
              <a:rPr lang="en-GB" sz="1200" dirty="0" smtClean="0"/>
              <a:t>.  </a:t>
            </a:r>
            <a:r>
              <a:rPr lang="en-GB" sz="1200" dirty="0"/>
              <a:t>(ISBN: 9781444301007.)  Retrieved  from http://dx.doi.org/10.1002/9781444301007.ch31. </a:t>
            </a:r>
          </a:p>
          <a:p>
            <a:pPr marL="0" indent="0">
              <a:buNone/>
            </a:pPr>
            <a:r>
              <a:rPr lang="en-GB" sz="1200" dirty="0"/>
              <a:t> </a:t>
            </a:r>
          </a:p>
          <a:p>
            <a:pPr marL="0" indent="0">
              <a:buNone/>
            </a:pPr>
            <a:r>
              <a:rPr lang="en-GB" sz="1200" dirty="0"/>
              <a:t> </a:t>
            </a:r>
          </a:p>
          <a:p>
            <a:pPr marL="0" indent="0">
              <a:buNone/>
            </a:pPr>
            <a:endParaRPr lang="en-GB" sz="1200" dirty="0"/>
          </a:p>
          <a:p>
            <a:pPr marL="0" indent="0">
              <a:buNone/>
            </a:pPr>
            <a:endParaRPr lang="en-GB" dirty="0"/>
          </a:p>
        </p:txBody>
      </p:sp>
      <p:sp>
        <p:nvSpPr>
          <p:cNvPr id="5" name="Slide Number Placeholder 4"/>
          <p:cNvSpPr>
            <a:spLocks noGrp="1"/>
          </p:cNvSpPr>
          <p:nvPr>
            <p:ph type="sldNum" sz="quarter" idx="12"/>
          </p:nvPr>
        </p:nvSpPr>
        <p:spPr/>
        <p:txBody>
          <a:bodyPr/>
          <a:lstStyle/>
          <a:p>
            <a:fld id="{ADB90B27-64B3-416D-A363-B53A0798FC54}" type="slidenum">
              <a:rPr lang="en-US" smtClean="0"/>
              <a:pPr/>
              <a:t>55</a:t>
            </a:fld>
            <a:endParaRPr lang="en-US"/>
          </a:p>
        </p:txBody>
      </p:sp>
      <p:sp>
        <p:nvSpPr>
          <p:cNvPr id="6" name="Title 1"/>
          <p:cNvSpPr>
            <a:spLocks noGrp="1"/>
          </p:cNvSpPr>
          <p:nvPr>
            <p:ph type="title"/>
          </p:nvPr>
        </p:nvSpPr>
        <p:spPr>
          <a:xfrm>
            <a:off x="457200" y="274638"/>
            <a:ext cx="8229600" cy="1143000"/>
          </a:xfrm>
        </p:spPr>
        <p:txBody>
          <a:bodyPr/>
          <a:lstStyle/>
          <a:p>
            <a:r>
              <a:rPr lang="en-GB" dirty="0"/>
              <a:t>References</a:t>
            </a:r>
          </a:p>
        </p:txBody>
      </p:sp>
    </p:spTree>
    <p:extLst>
      <p:ext uri="{BB962C8B-B14F-4D97-AF65-F5344CB8AC3E}">
        <p14:creationId xmlns:p14="http://schemas.microsoft.com/office/powerpoint/2010/main" val="3758153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References</a:t>
            </a:r>
            <a:endParaRPr lang="en-GB" dirty="0"/>
          </a:p>
        </p:txBody>
      </p:sp>
      <p:sp>
        <p:nvSpPr>
          <p:cNvPr id="3" name="Text Placeholder 2"/>
          <p:cNvSpPr>
            <a:spLocks noGrp="1"/>
          </p:cNvSpPr>
          <p:nvPr>
            <p:ph type="body" sz="half" idx="1"/>
          </p:nvPr>
        </p:nvSpPr>
        <p:spPr>
          <a:xfrm>
            <a:off x="457200" y="1600200"/>
            <a:ext cx="8219256" cy="4525963"/>
          </a:xfrm>
        </p:spPr>
        <p:txBody>
          <a:bodyPr>
            <a:normAutofit/>
          </a:bodyPr>
          <a:lstStyle/>
          <a:p>
            <a:pPr marL="0" indent="0">
              <a:buNone/>
            </a:pPr>
            <a:r>
              <a:rPr lang="en-GB" b="1" dirty="0"/>
              <a:t>Web Sources</a:t>
            </a:r>
          </a:p>
          <a:p>
            <a:pPr marL="0" indent="0">
              <a:buNone/>
            </a:pPr>
            <a:r>
              <a:rPr lang="en-GB" dirty="0" smtClean="0"/>
              <a:t>[1] - </a:t>
            </a:r>
            <a:r>
              <a:rPr lang="en-GB" sz="1200" dirty="0">
                <a:hlinkClick r:id="rId2"/>
              </a:rPr>
              <a:t>http://</a:t>
            </a:r>
            <a:r>
              <a:rPr lang="en-GB" sz="1200" dirty="0" smtClean="0">
                <a:hlinkClick r:id="rId2"/>
              </a:rPr>
              <a:t>www.rijnlandmodel.nl/achtergrond/psychologie/neurologie_neuronen_algemeen.htm</a:t>
            </a:r>
            <a:endParaRPr lang="en-GB" sz="1200" dirty="0" smtClean="0"/>
          </a:p>
          <a:p>
            <a:pPr marL="0" indent="0">
              <a:buNone/>
            </a:pPr>
            <a:r>
              <a:rPr lang="en-GB" dirty="0" smtClean="0"/>
              <a:t>[2] - </a:t>
            </a:r>
            <a:r>
              <a:rPr lang="en-GB" sz="1200" dirty="0">
                <a:hlinkClick r:id="rId3"/>
              </a:rPr>
              <a:t>http://</a:t>
            </a:r>
            <a:r>
              <a:rPr lang="en-GB" sz="1200" dirty="0" smtClean="0">
                <a:hlinkClick r:id="rId3"/>
              </a:rPr>
              <a:t>thebrain.mcgill.ca/flash/d/d_02/d_02_cl/d_02_cl_vis/d_02_cl_vis.html</a:t>
            </a:r>
            <a:endParaRPr lang="en-GB" sz="1600" dirty="0"/>
          </a:p>
          <a:p>
            <a:pPr marL="0" indent="0">
              <a:buNone/>
            </a:pPr>
            <a:r>
              <a:rPr lang="en-GB" dirty="0" smtClean="0"/>
              <a:t>[3] - </a:t>
            </a:r>
            <a:r>
              <a:rPr lang="en-GB" sz="1200" dirty="0">
                <a:hlinkClick r:id="rId4"/>
              </a:rPr>
              <a:t>http://</a:t>
            </a:r>
            <a:r>
              <a:rPr lang="en-GB" sz="1200" dirty="0" smtClean="0">
                <a:hlinkClick r:id="rId4"/>
              </a:rPr>
              <a:t>neuropathology-web.org/chapter2/chapter2bCerebralinfarcts.html</a:t>
            </a:r>
            <a:endParaRPr lang="en-GB" sz="1200" dirty="0" smtClean="0"/>
          </a:p>
          <a:p>
            <a:pPr marL="0" indent="0">
              <a:buNone/>
            </a:pPr>
            <a:r>
              <a:rPr lang="en-GB" dirty="0"/>
              <a:t>[4] - </a:t>
            </a:r>
            <a:r>
              <a:rPr lang="en-GB" sz="1200" dirty="0">
                <a:hlinkClick r:id="rId5"/>
              </a:rPr>
              <a:t>http://</a:t>
            </a:r>
            <a:r>
              <a:rPr lang="en-GB" sz="1200" dirty="0" smtClean="0">
                <a:hlinkClick r:id="rId5"/>
              </a:rPr>
              <a:t>www.kgu.de/bic/common.htm</a:t>
            </a:r>
            <a:endParaRPr lang="en-GB" sz="1200" dirty="0" smtClean="0"/>
          </a:p>
          <a:p>
            <a:pPr marL="0" indent="0">
              <a:buNone/>
            </a:pPr>
            <a:r>
              <a:rPr lang="en-GB" dirty="0" smtClean="0"/>
              <a:t>[5] - </a:t>
            </a:r>
            <a:r>
              <a:rPr lang="en-GB" sz="1200" dirty="0" smtClean="0">
                <a:hlinkClick r:id="rId6"/>
              </a:rPr>
              <a:t>http</a:t>
            </a:r>
            <a:r>
              <a:rPr lang="en-GB" sz="1200" dirty="0">
                <a:hlinkClick r:id="rId6"/>
              </a:rPr>
              <a:t>://cfmm.robarts.ca/tools/3t-mri</a:t>
            </a:r>
            <a:r>
              <a:rPr lang="en-GB" sz="1200" dirty="0" smtClean="0">
                <a:hlinkClick r:id="rId6"/>
              </a:rPr>
              <a:t>/</a:t>
            </a:r>
            <a:endParaRPr lang="en-GB" sz="1200" dirty="0" smtClean="0"/>
          </a:p>
          <a:p>
            <a:pPr marL="0" indent="0">
              <a:buNone/>
            </a:pPr>
            <a:endParaRPr lang="en-GB" dirty="0" smtClean="0"/>
          </a:p>
        </p:txBody>
      </p:sp>
      <p:sp>
        <p:nvSpPr>
          <p:cNvPr id="5" name="Slide Number Placeholder 4"/>
          <p:cNvSpPr>
            <a:spLocks noGrp="1"/>
          </p:cNvSpPr>
          <p:nvPr>
            <p:ph type="sldNum" sz="quarter" idx="12"/>
          </p:nvPr>
        </p:nvSpPr>
        <p:spPr/>
        <p:txBody>
          <a:bodyPr/>
          <a:lstStyle/>
          <a:p>
            <a:fld id="{ADB90B27-64B3-416D-A363-B53A0798FC54}" type="slidenum">
              <a:rPr lang="en-US" smtClean="0"/>
              <a:pPr/>
              <a:t>56</a:t>
            </a:fld>
            <a:endParaRPr lang="en-US"/>
          </a:p>
        </p:txBody>
      </p:sp>
    </p:spTree>
    <p:extLst>
      <p:ext uri="{BB962C8B-B14F-4D97-AF65-F5344CB8AC3E}">
        <p14:creationId xmlns:p14="http://schemas.microsoft.com/office/powerpoint/2010/main" val="1169309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304800"/>
            <a:ext cx="4418013" cy="622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 Box 3"/>
          <p:cNvSpPr txBox="1">
            <a:spLocks noChangeArrowheads="1"/>
          </p:cNvSpPr>
          <p:nvPr/>
        </p:nvSpPr>
        <p:spPr bwMode="auto">
          <a:xfrm>
            <a:off x="376238" y="352425"/>
            <a:ext cx="18107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r>
              <a:rPr lang="en-GB" altLang="en-US" sz="2400" b="1" dirty="0" err="1">
                <a:solidFill>
                  <a:schemeClr val="bg1">
                    <a:lumMod val="85000"/>
                  </a:schemeClr>
                </a:solidFill>
                <a:latin typeface="Times New Roman" pitchFamily="18" charset="0"/>
              </a:rPr>
              <a:t>Brodmann’s</a:t>
            </a:r>
            <a:endParaRPr lang="en-GB" altLang="en-US" sz="2400" b="1" dirty="0">
              <a:solidFill>
                <a:schemeClr val="bg1">
                  <a:lumMod val="85000"/>
                </a:schemeClr>
              </a:solidFill>
              <a:latin typeface="Times New Roman" pitchFamily="18" charset="0"/>
            </a:endParaRPr>
          </a:p>
          <a:p>
            <a:r>
              <a:rPr lang="en-GB" altLang="en-US" sz="2400" b="1" dirty="0">
                <a:solidFill>
                  <a:schemeClr val="bg1">
                    <a:lumMod val="85000"/>
                  </a:schemeClr>
                </a:solidFill>
                <a:latin typeface="Times New Roman" pitchFamily="18" charset="0"/>
              </a:rPr>
              <a:t>areas</a:t>
            </a:r>
          </a:p>
        </p:txBody>
      </p:sp>
    </p:spTree>
    <p:extLst>
      <p:ext uri="{BB962C8B-B14F-4D97-AF65-F5344CB8AC3E}">
        <p14:creationId xmlns:p14="http://schemas.microsoft.com/office/powerpoint/2010/main" val="3595276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descr="Gray72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500188"/>
            <a:ext cx="666750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792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2309"/>
            <a:ext cx="9144000" cy="6853382"/>
          </a:xfrm>
          <a:prstGeom prst="rect">
            <a:avLst/>
          </a:prstGeom>
        </p:spPr>
      </p:pic>
      <p:sp>
        <p:nvSpPr>
          <p:cNvPr id="3" name="Content Placeholder 2"/>
          <p:cNvSpPr>
            <a:spLocks noGrp="1"/>
          </p:cNvSpPr>
          <p:nvPr>
            <p:ph idx="1"/>
          </p:nvPr>
        </p:nvSpPr>
        <p:spPr>
          <a:xfrm>
            <a:off x="0" y="5949280"/>
            <a:ext cx="3466728" cy="432048"/>
          </a:xfrm>
        </p:spPr>
        <p:txBody>
          <a:bodyPr anchor="b">
            <a:normAutofit/>
          </a:bodyPr>
          <a:lstStyle/>
          <a:p>
            <a:pPr marL="0" indent="0" algn="r">
              <a:buNone/>
            </a:pPr>
            <a:r>
              <a:rPr lang="en-US" sz="1800" i="1" dirty="0" smtClean="0"/>
              <a:t>Photograph </a:t>
            </a:r>
            <a:r>
              <a:rPr lang="en-US" sz="1800" i="1" dirty="0"/>
              <a:t>by Fred </a:t>
            </a:r>
            <a:r>
              <a:rPr lang="en-US" sz="1800" i="1" dirty="0" err="1" smtClean="0"/>
              <a:t>Hossler</a:t>
            </a:r>
            <a:endParaRPr lang="en-GB" sz="1800" dirty="0"/>
          </a:p>
        </p:txBody>
      </p:sp>
      <p:sp>
        <p:nvSpPr>
          <p:cNvPr id="4" name="Slide Number Placeholder 3"/>
          <p:cNvSpPr>
            <a:spLocks noGrp="1"/>
          </p:cNvSpPr>
          <p:nvPr>
            <p:ph type="sldNum" sz="quarter" idx="12"/>
          </p:nvPr>
        </p:nvSpPr>
        <p:spPr/>
        <p:txBody>
          <a:bodyPr/>
          <a:lstStyle/>
          <a:p>
            <a:fld id="{FF012701-F47E-4966-A2AB-C874AE5E7BB7}" type="slidenum">
              <a:rPr lang="en-GB" smtClean="0"/>
              <a:pPr/>
              <a:t>59</a:t>
            </a:fld>
            <a:r>
              <a:rPr lang="en-GB" smtClean="0"/>
              <a:t> of 40</a:t>
            </a:r>
            <a:endParaRPr lang="en-GB" dirty="0" smtClean="0"/>
          </a:p>
        </p:txBody>
      </p:sp>
    </p:spTree>
    <p:extLst>
      <p:ext uri="{BB962C8B-B14F-4D97-AF65-F5344CB8AC3E}">
        <p14:creationId xmlns:p14="http://schemas.microsoft.com/office/powerpoint/2010/main" val="369936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 y="-12"/>
            <a:ext cx="9144003" cy="6438519"/>
          </a:xfrm>
        </p:spPr>
      </p:pic>
      <p:sp>
        <p:nvSpPr>
          <p:cNvPr id="4" name="Slide Number Placeholder 3"/>
          <p:cNvSpPr>
            <a:spLocks noGrp="1"/>
          </p:cNvSpPr>
          <p:nvPr>
            <p:ph type="sldNum" sz="quarter" idx="12"/>
          </p:nvPr>
        </p:nvSpPr>
        <p:spPr/>
        <p:txBody>
          <a:bodyPr/>
          <a:lstStyle/>
          <a:p>
            <a:fld id="{FF012701-F47E-4966-A2AB-C874AE5E7BB7}" type="slidenum">
              <a:rPr lang="en-GB" smtClean="0"/>
              <a:pPr/>
              <a:t>6</a:t>
            </a:fld>
            <a:r>
              <a:rPr lang="en-GB" dirty="0" smtClean="0"/>
              <a:t> of 50</a:t>
            </a:r>
          </a:p>
        </p:txBody>
      </p:sp>
      <p:sp>
        <p:nvSpPr>
          <p:cNvPr id="6" name="TextBox 5"/>
          <p:cNvSpPr txBox="1"/>
          <p:nvPr/>
        </p:nvSpPr>
        <p:spPr>
          <a:xfrm>
            <a:off x="179512" y="6475426"/>
            <a:ext cx="7344816" cy="369332"/>
          </a:xfrm>
          <a:prstGeom prst="rect">
            <a:avLst/>
          </a:prstGeom>
          <a:noFill/>
        </p:spPr>
        <p:txBody>
          <a:bodyPr wrap="square" rtlCol="0">
            <a:spAutoFit/>
          </a:bodyPr>
          <a:lstStyle/>
          <a:p>
            <a:r>
              <a:rPr lang="en-US" b="1" dirty="0">
                <a:solidFill>
                  <a:schemeClr val="bg1">
                    <a:lumMod val="85000"/>
                  </a:schemeClr>
                </a:solidFill>
              </a:rPr>
              <a:t>Illustration for Ned the Neuron, published by </a:t>
            </a:r>
            <a:r>
              <a:rPr lang="en-US" b="1" dirty="0" err="1">
                <a:solidFill>
                  <a:schemeClr val="bg1">
                    <a:lumMod val="85000"/>
                  </a:schemeClr>
                </a:solidFill>
              </a:rPr>
              <a:t>Kizoom</a:t>
            </a:r>
            <a:r>
              <a:rPr lang="en-US" b="1" dirty="0">
                <a:solidFill>
                  <a:schemeClr val="bg1">
                    <a:lumMod val="85000"/>
                  </a:schemeClr>
                </a:solidFill>
              </a:rPr>
              <a:t> in 2012.</a:t>
            </a:r>
            <a:endParaRPr lang="en-GB" dirty="0">
              <a:solidFill>
                <a:schemeClr val="bg1">
                  <a:lumMod val="85000"/>
                </a:schemeClr>
              </a:solidFill>
            </a:endParaRPr>
          </a:p>
        </p:txBody>
      </p:sp>
    </p:spTree>
    <p:extLst>
      <p:ext uri="{BB962C8B-B14F-4D97-AF65-F5344CB8AC3E}">
        <p14:creationId xmlns:p14="http://schemas.microsoft.com/office/powerpoint/2010/main" val="2378595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Quick Orientation</a:t>
            </a:r>
          </a:p>
        </p:txBody>
      </p:sp>
      <p:sp>
        <p:nvSpPr>
          <p:cNvPr id="4" name="Slide Number Placeholder 3"/>
          <p:cNvSpPr>
            <a:spLocks noGrp="1"/>
          </p:cNvSpPr>
          <p:nvPr>
            <p:ph type="sldNum" sz="quarter" idx="12"/>
          </p:nvPr>
        </p:nvSpPr>
        <p:spPr/>
        <p:txBody>
          <a:bodyPr/>
          <a:lstStyle/>
          <a:p>
            <a:fld id="{FF012701-F47E-4966-A2AB-C874AE5E7BB7}" type="slidenum">
              <a:rPr lang="en-GB" smtClean="0"/>
              <a:t>60</a:t>
            </a:fld>
            <a:endParaRPr lang="en-GB"/>
          </a:p>
        </p:txBody>
      </p:sp>
      <p:pic>
        <p:nvPicPr>
          <p:cNvPr id="18" name="Content Placeholder 1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40972"/>
            <a:ext cx="8229600" cy="4444419"/>
          </a:xfrm>
        </p:spPr>
      </p:pic>
    </p:spTree>
    <p:extLst>
      <p:ext uri="{BB962C8B-B14F-4D97-AF65-F5344CB8AC3E}">
        <p14:creationId xmlns:p14="http://schemas.microsoft.com/office/powerpoint/2010/main" val="1870337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kumimoji="1" lang="en-US" altLang="ko-KR" dirty="0" err="1" smtClean="0">
                <a:ea typeface="Gulim" pitchFamily="34" charset="-127"/>
              </a:rPr>
              <a:t>Arcuate</a:t>
            </a:r>
            <a:r>
              <a:rPr kumimoji="1" lang="en-US" altLang="ko-KR" dirty="0" smtClean="0">
                <a:ea typeface="Gulim" pitchFamily="34" charset="-127"/>
              </a:rPr>
              <a:t> Fasciculus</a:t>
            </a:r>
            <a:endParaRPr kumimoji="1" lang="en-US" altLang="en-US" dirty="0" smtClean="0"/>
          </a:p>
        </p:txBody>
      </p:sp>
      <p:sp>
        <p:nvSpPr>
          <p:cNvPr id="48131" name="Rectangle 3"/>
          <p:cNvSpPr>
            <a:spLocks noGrp="1" noChangeArrowheads="1"/>
          </p:cNvSpPr>
          <p:nvPr>
            <p:ph idx="1"/>
          </p:nvPr>
        </p:nvSpPr>
        <p:spPr/>
        <p:txBody>
          <a:bodyPr/>
          <a:lstStyle/>
          <a:p>
            <a:pPr eaLnBrk="1" hangingPunct="1"/>
            <a:r>
              <a:rPr kumimoji="1" lang="en-GB" altLang="ko-KR" sz="3600" dirty="0" smtClean="0">
                <a:ea typeface="Gulim" pitchFamily="34" charset="-127"/>
              </a:rPr>
              <a:t>Connection between </a:t>
            </a:r>
            <a:r>
              <a:rPr kumimoji="1" lang="en-GB" altLang="ko-KR" sz="3600" dirty="0" err="1" smtClean="0">
                <a:ea typeface="Gulim" pitchFamily="34" charset="-127"/>
              </a:rPr>
              <a:t>Broca’s</a:t>
            </a:r>
            <a:r>
              <a:rPr kumimoji="1" lang="en-GB" altLang="ko-KR" sz="3600" dirty="0" smtClean="0">
                <a:ea typeface="Gulim" pitchFamily="34" charset="-127"/>
              </a:rPr>
              <a:t> and Wernicke’s</a:t>
            </a:r>
            <a:endParaRPr kumimoji="1" lang="en-US" altLang="ko-KR" sz="3600" dirty="0" smtClean="0">
              <a:ea typeface="Gulim" pitchFamily="34" charset="-127"/>
            </a:endParaRPr>
          </a:p>
          <a:p>
            <a:pPr lvl="1" eaLnBrk="1" hangingPunct="1"/>
            <a:r>
              <a:rPr kumimoji="1" lang="en-US" altLang="ko-KR" sz="3600" dirty="0" smtClean="0">
                <a:ea typeface="Gulim" pitchFamily="34" charset="-127"/>
              </a:rPr>
              <a:t>Conduction Aphasia</a:t>
            </a:r>
          </a:p>
          <a:p>
            <a:pPr lvl="1" eaLnBrk="1" hangingPunct="1"/>
            <a:r>
              <a:rPr kumimoji="1" lang="en-US" altLang="ko-KR" sz="3600" dirty="0" smtClean="0">
                <a:ea typeface="Gulim" pitchFamily="34" charset="-127"/>
              </a:rPr>
              <a:t>good comprehension, good spontaneous speech</a:t>
            </a:r>
          </a:p>
          <a:p>
            <a:pPr lvl="1" eaLnBrk="1" hangingPunct="1"/>
            <a:r>
              <a:rPr kumimoji="1" lang="en-US" altLang="ko-KR" sz="3600" dirty="0" smtClean="0">
                <a:ea typeface="Gulim" pitchFamily="34" charset="-127"/>
              </a:rPr>
              <a:t>poor repetition, poor response</a:t>
            </a:r>
          </a:p>
          <a:p>
            <a:pPr eaLnBrk="1" hangingPunct="1"/>
            <a:endParaRPr lang="en-US" altLang="en-US" dirty="0" smtClean="0"/>
          </a:p>
        </p:txBody>
      </p:sp>
    </p:spTree>
    <p:extLst>
      <p:ext uri="{BB962C8B-B14F-4D97-AF65-F5344CB8AC3E}">
        <p14:creationId xmlns:p14="http://schemas.microsoft.com/office/powerpoint/2010/main" val="1347125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62</a:t>
            </a:fld>
            <a:r>
              <a:rPr lang="en-GB" smtClean="0"/>
              <a:t> of 40</a:t>
            </a:r>
            <a:endParaRPr lang="en-GB" dirty="0" smtClean="0"/>
          </a:p>
        </p:txBody>
      </p:sp>
      <p:sp>
        <p:nvSpPr>
          <p:cNvPr id="5" name="Rectangle 2"/>
          <p:cNvSpPr>
            <a:spLocks noGrp="1" noChangeArrowheads="1"/>
          </p:cNvSpPr>
          <p:nvPr>
            <p:ph type="title"/>
          </p:nvPr>
        </p:nvSpPr>
        <p:spPr>
          <a:xfrm>
            <a:off x="457200" y="274638"/>
            <a:ext cx="8229600" cy="1143000"/>
          </a:xfrm>
        </p:spPr>
        <p:txBody>
          <a:bodyPr/>
          <a:lstStyle/>
          <a:p>
            <a:pPr eaLnBrk="1" hangingPunct="1"/>
            <a:r>
              <a:rPr lang="en-GB" altLang="en-US" dirty="0" smtClean="0"/>
              <a:t>Wernicke’s Aphasia</a:t>
            </a:r>
            <a:endParaRPr lang="en-US" altLang="en-US" dirty="0" smtClean="0"/>
          </a:p>
        </p:txBody>
      </p:sp>
      <p:sp>
        <p:nvSpPr>
          <p:cNvPr id="6" name="Rectangle 3"/>
          <p:cNvSpPr>
            <a:spLocks noGrp="1" noChangeArrowheads="1"/>
          </p:cNvSpPr>
          <p:nvPr>
            <p:ph idx="1"/>
          </p:nvPr>
        </p:nvSpPr>
        <p:spPr>
          <a:xfrm>
            <a:off x="457200" y="1412875"/>
            <a:ext cx="8229600" cy="4713288"/>
          </a:xfrm>
        </p:spPr>
        <p:txBody>
          <a:bodyPr/>
          <a:lstStyle/>
          <a:p>
            <a:pPr eaLnBrk="1" hangingPunct="1"/>
            <a:r>
              <a:rPr lang="en-GB" altLang="en-US" sz="2400" dirty="0" smtClean="0"/>
              <a:t>Her normal </a:t>
            </a:r>
            <a:r>
              <a:rPr lang="en-GB" altLang="en-US" sz="2400" dirty="0" err="1" smtClean="0"/>
              <a:t>corrucation</a:t>
            </a:r>
            <a:r>
              <a:rPr lang="en-GB" altLang="en-US" sz="2400" dirty="0" smtClean="0"/>
              <a:t> would be a dot</a:t>
            </a:r>
          </a:p>
          <a:p>
            <a:pPr eaLnBrk="1" hangingPunct="1"/>
            <a:r>
              <a:rPr lang="en-GB" altLang="en-US" sz="2400" dirty="0" smtClean="0"/>
              <a:t>Well this is .... mother is away here working her work out </a:t>
            </a:r>
            <a:r>
              <a:rPr lang="en-GB" altLang="en-US" sz="2400" dirty="0" err="1" smtClean="0"/>
              <a:t>o'here</a:t>
            </a:r>
            <a:r>
              <a:rPr lang="en-GB" altLang="en-US" sz="2400" dirty="0" smtClean="0"/>
              <a:t> to get her better, but when she's looking, the two boys looking in other part. One their small tile into her time here. She's working another time because she's getting, too. So two boys work together and one is </a:t>
            </a:r>
            <a:r>
              <a:rPr lang="en-GB" altLang="en-US" sz="2400" dirty="0" err="1" smtClean="0"/>
              <a:t>sneakin</a:t>
            </a:r>
            <a:r>
              <a:rPr lang="en-GB" altLang="en-US" sz="2400" dirty="0" smtClean="0"/>
              <a:t>' around here, making his work an' his further </a:t>
            </a:r>
            <a:r>
              <a:rPr lang="en-GB" altLang="en-US" sz="2400" dirty="0" err="1" smtClean="0"/>
              <a:t>funnas</a:t>
            </a:r>
            <a:r>
              <a:rPr lang="en-GB" altLang="en-US" sz="2400" dirty="0" smtClean="0"/>
              <a:t> his time he had.</a:t>
            </a:r>
          </a:p>
          <a:p>
            <a:pPr eaLnBrk="1" hangingPunct="1"/>
            <a:endParaRPr lang="en-US" altLang="en-US" sz="2800" dirty="0" smtClean="0"/>
          </a:p>
        </p:txBody>
      </p:sp>
      <p:graphicFrame>
        <p:nvGraphicFramePr>
          <p:cNvPr id="7" name="Object 1"/>
          <p:cNvGraphicFramePr>
            <a:graphicFrameLocks noChangeAspect="1"/>
          </p:cNvGraphicFramePr>
          <p:nvPr>
            <p:extLst>
              <p:ext uri="{D42A27DB-BD31-4B8C-83A1-F6EECF244321}">
                <p14:modId xmlns:p14="http://schemas.microsoft.com/office/powerpoint/2010/main" val="2117424229"/>
              </p:ext>
            </p:extLst>
          </p:nvPr>
        </p:nvGraphicFramePr>
        <p:xfrm>
          <a:off x="4644008" y="4221088"/>
          <a:ext cx="3160712" cy="2312987"/>
        </p:xfrm>
        <a:graphic>
          <a:graphicData uri="http://schemas.openxmlformats.org/presentationml/2006/ole">
            <mc:AlternateContent xmlns:mc="http://schemas.openxmlformats.org/markup-compatibility/2006">
              <mc:Choice xmlns:v="urn:schemas-microsoft-com:vml" Requires="v">
                <p:oleObj spid="_x0000_s11305" name="Picture" r:id="rId4" imgW="3160908" imgH="2308784" progId="Word.Picture.8">
                  <p:embed/>
                </p:oleObj>
              </mc:Choice>
              <mc:Fallback>
                <p:oleObj name="Picture" r:id="rId4" imgW="3160908" imgH="2308784"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4221088"/>
                        <a:ext cx="3160712" cy="2312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73463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PETMapp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9063" y="609600"/>
            <a:ext cx="6299200" cy="544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 Box 3"/>
          <p:cNvSpPr txBox="1">
            <a:spLocks noChangeArrowheads="1"/>
          </p:cNvSpPr>
          <p:nvPr/>
        </p:nvSpPr>
        <p:spPr bwMode="auto">
          <a:xfrm>
            <a:off x="1895475" y="6080125"/>
            <a:ext cx="5291138" cy="396875"/>
          </a:xfrm>
          <a:prstGeom prst="rect">
            <a:avLst/>
          </a:prstGeom>
          <a:noFill/>
          <a:ln w="9525">
            <a:noFill/>
            <a:miter lim="800000"/>
            <a:headEnd/>
            <a:tailEnd/>
          </a:ln>
          <a:effectLst/>
        </p:spPr>
        <p:txBody>
          <a:bodyPr wrap="none">
            <a:spAutoFit/>
          </a:bodyPr>
          <a:lstStyle/>
          <a:p>
            <a:pPr algn="ctr" eaLnBrk="0" hangingPunct="0">
              <a:defRPr/>
            </a:pPr>
            <a:r>
              <a:rPr kumimoji="1" lang="en-US" altLang="ko-KR" sz="2000" b="1" dirty="0">
                <a:solidFill>
                  <a:schemeClr val="bg1">
                    <a:lumMod val="85000"/>
                  </a:schemeClr>
                </a:solidFill>
                <a:effectLst>
                  <a:outerShdw blurRad="38100" dist="38100" dir="2700000" algn="tl">
                    <a:srgbClr val="000000"/>
                  </a:outerShdw>
                </a:effectLst>
                <a:latin typeface="Arial" pitchFamily="34" charset="0"/>
                <a:ea typeface="Gulim" pitchFamily="34" charset="-127"/>
                <a:cs typeface="Arial" pitchFamily="34" charset="0"/>
              </a:rPr>
              <a:t>PET (positron emission tomography) scan</a:t>
            </a:r>
          </a:p>
        </p:txBody>
      </p:sp>
    </p:spTree>
    <p:extLst>
      <p:ext uri="{BB962C8B-B14F-4D97-AF65-F5344CB8AC3E}">
        <p14:creationId xmlns:p14="http://schemas.microsoft.com/office/powerpoint/2010/main" val="4057665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fontScale="90000"/>
          </a:bodyPr>
          <a:lstStyle/>
          <a:p>
            <a:r>
              <a:rPr lang="en-GB" altLang="en-US" sz="4000" dirty="0" smtClean="0"/>
              <a:t>Neural pathways </a:t>
            </a:r>
            <a:br>
              <a:rPr lang="en-GB" altLang="en-US" sz="4000" dirty="0" smtClean="0"/>
            </a:br>
            <a:r>
              <a:rPr lang="en-GB" altLang="en-US" sz="4000" dirty="0" smtClean="0"/>
              <a:t>for intelligible speech</a:t>
            </a:r>
            <a:endParaRPr lang="en-US" altLang="en-US" sz="4000" dirty="0" smtClean="0"/>
          </a:p>
        </p:txBody>
      </p:sp>
      <p:sp>
        <p:nvSpPr>
          <p:cNvPr id="46083" name="Rectangle 3"/>
          <p:cNvSpPr>
            <a:spLocks noGrp="1" noChangeArrowheads="1"/>
          </p:cNvSpPr>
          <p:nvPr>
            <p:ph type="body" sz="half" idx="1"/>
          </p:nvPr>
        </p:nvSpPr>
        <p:spPr>
          <a:xfrm>
            <a:off x="457200" y="1600200"/>
            <a:ext cx="3466728" cy="4997450"/>
          </a:xfrm>
        </p:spPr>
        <p:txBody>
          <a:bodyPr/>
          <a:lstStyle/>
          <a:p>
            <a:pPr>
              <a:lnSpc>
                <a:spcPct val="90000"/>
              </a:lnSpc>
            </a:pPr>
            <a:r>
              <a:rPr lang="en-GB" altLang="en-US" sz="2800" dirty="0" smtClean="0"/>
              <a:t>Scott et al (2000)</a:t>
            </a:r>
          </a:p>
        </p:txBody>
      </p:sp>
      <p:pic>
        <p:nvPicPr>
          <p:cNvPr id="141320" name="cups3673.wav">
            <a:hlinkClick r:id="" action="ppaction://media"/>
          </p:cNvPr>
          <p:cNvPicPr>
            <a:picLocks noRot="1" noChangeAspect="1" noChangeArrowheads="1"/>
          </p:cNvPicPr>
          <p:nvPr>
            <a:wavAudioFile r:embed="rId1" name="cups_5000x.wav"/>
          </p:nvPr>
        </p:nvPicPr>
        <p:blipFill>
          <a:blip r:embed="rId4">
            <a:extLst>
              <a:ext uri="{28A0092B-C50C-407E-A947-70E740481C1C}">
                <a14:useLocalDpi xmlns:a14="http://schemas.microsoft.com/office/drawing/2010/main" val="0"/>
              </a:ext>
            </a:extLst>
          </a:blip>
          <a:srcRect/>
          <a:stretch>
            <a:fillRect/>
          </a:stretch>
        </p:blipFill>
        <p:spPr bwMode="auto">
          <a:xfrm>
            <a:off x="735013" y="371792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Text Box 9"/>
          <p:cNvSpPr txBox="1">
            <a:spLocks noChangeArrowheads="1"/>
          </p:cNvSpPr>
          <p:nvPr/>
        </p:nvSpPr>
        <p:spPr bwMode="auto">
          <a:xfrm>
            <a:off x="1239838" y="3681412"/>
            <a:ext cx="2592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spcBef>
                <a:spcPct val="50000"/>
              </a:spcBef>
            </a:pPr>
            <a:r>
              <a:rPr lang="en-GB" altLang="en-US" sz="1600" i="1" dirty="0">
                <a:solidFill>
                  <a:schemeClr val="bg1">
                    <a:lumMod val="85000"/>
                  </a:schemeClr>
                </a:solidFill>
                <a:latin typeface="Arial" charset="0"/>
              </a:rPr>
              <a:t>spectrally rotated speech</a:t>
            </a:r>
          </a:p>
        </p:txBody>
      </p:sp>
      <p:sp>
        <p:nvSpPr>
          <p:cNvPr id="46088" name="TextBox 1"/>
          <p:cNvSpPr txBox="1">
            <a:spLocks noChangeArrowheads="1"/>
          </p:cNvSpPr>
          <p:nvPr/>
        </p:nvSpPr>
        <p:spPr bwMode="auto">
          <a:xfrm>
            <a:off x="4140200" y="6021388"/>
            <a:ext cx="4464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r>
              <a:rPr lang="en-GB" altLang="en-US" sz="1800" dirty="0">
                <a:latin typeface="Arial" charset="0"/>
                <a:hlinkClick r:id="rId5"/>
              </a:rPr>
              <a:t>http://www.phon.ucl.ac.uk/home/brain/</a:t>
            </a:r>
            <a:r>
              <a:rPr lang="en-GB" altLang="en-US" sz="1800" dirty="0">
                <a:latin typeface="Arial" charset="0"/>
              </a:rPr>
              <a:t> </a:t>
            </a:r>
          </a:p>
        </p:txBody>
      </p:sp>
    </p:spTree>
    <p:extLst>
      <p:ext uri="{BB962C8B-B14F-4D97-AF65-F5344CB8AC3E}">
        <p14:creationId xmlns:p14="http://schemas.microsoft.com/office/powerpoint/2010/main" val="2697213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2" fill="hold"/>
                                        <p:tgtEl>
                                          <p:spTgt spid="1413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Next" delay="0">
                      <p:tgtEl>
                        <p:sldTgt/>
                      </p:tgtEl>
                    </p:cond>
                    <p:cond evt="onPrev" delay="0">
                      <p:tgtEl>
                        <p:sldTgt/>
                      </p:tgtEl>
                    </p:cond>
                    <p:cond evt="onStopAudio" delay="0">
                      <p:tgtEl>
                        <p:sldTgt/>
                      </p:tgtEl>
                    </p:cond>
                  </p:endCondLst>
                </p:cTn>
                <p:tgtEl>
                  <p:spTgt spid="141320"/>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fontScale="90000"/>
          </a:bodyPr>
          <a:lstStyle/>
          <a:p>
            <a:r>
              <a:rPr lang="en-GB" altLang="en-US" sz="4000" dirty="0" smtClean="0"/>
              <a:t>Functional webs for words </a:t>
            </a:r>
            <a:br>
              <a:rPr lang="en-GB" altLang="en-US" sz="4000" dirty="0" smtClean="0"/>
            </a:br>
            <a:r>
              <a:rPr lang="en-GB" altLang="en-US" sz="2400" dirty="0" err="1" smtClean="0"/>
              <a:t>Pulvermuller</a:t>
            </a:r>
            <a:r>
              <a:rPr lang="en-GB" altLang="en-US" sz="2400" dirty="0" smtClean="0"/>
              <a:t>, 1999 </a:t>
            </a:r>
            <a:r>
              <a:rPr lang="en-GB" altLang="en-US" sz="2400" i="1" dirty="0" err="1" smtClean="0"/>
              <a:t>Behavioral</a:t>
            </a:r>
            <a:r>
              <a:rPr lang="en-GB" altLang="en-US" sz="2400" i="1" dirty="0" smtClean="0"/>
              <a:t> and Brain Sciences; </a:t>
            </a:r>
            <a:br>
              <a:rPr lang="en-GB" altLang="en-US" sz="2400" i="1" dirty="0" smtClean="0"/>
            </a:br>
            <a:r>
              <a:rPr lang="en-GB" altLang="en-US" sz="2400" dirty="0" smtClean="0"/>
              <a:t>2003 book </a:t>
            </a:r>
            <a:r>
              <a:rPr lang="en-GB" altLang="en-US" sz="2400" i="1" dirty="0" smtClean="0"/>
              <a:t>The Neuroscience of Language</a:t>
            </a:r>
            <a:endParaRPr lang="en-US" altLang="en-US" sz="2400" dirty="0" smtClean="0"/>
          </a:p>
        </p:txBody>
      </p:sp>
      <p:sp>
        <p:nvSpPr>
          <p:cNvPr id="59395" name="Rectangle 3"/>
          <p:cNvSpPr>
            <a:spLocks noGrp="1" noChangeArrowheads="1"/>
          </p:cNvSpPr>
          <p:nvPr>
            <p:ph type="body" sz="half" idx="1"/>
          </p:nvPr>
        </p:nvSpPr>
        <p:spPr>
          <a:xfrm>
            <a:off x="457200" y="2071688"/>
            <a:ext cx="4038600" cy="4525962"/>
          </a:xfrm>
        </p:spPr>
        <p:txBody>
          <a:bodyPr/>
          <a:lstStyle/>
          <a:p>
            <a:r>
              <a:rPr lang="en-GB" altLang="en-US" sz="2400" smtClean="0">
                <a:sym typeface="Symbol" pitchFamily="18" charset="2"/>
              </a:rPr>
              <a:t>Cell assemblies </a:t>
            </a:r>
            <a:r>
              <a:rPr lang="en-US" altLang="en-US" sz="2400" smtClean="0">
                <a:sym typeface="Symbol" pitchFamily="18" charset="2"/>
              </a:rPr>
              <a:t>connect all neurons involved in the processes triggered by an object or action </a:t>
            </a:r>
          </a:p>
          <a:p>
            <a:r>
              <a:rPr lang="en-US" altLang="en-US" sz="2400" smtClean="0">
                <a:sym typeface="Symbol" pitchFamily="18" charset="2"/>
              </a:rPr>
              <a:t>These assemblies “are” the cortical representation of this object or action</a:t>
            </a:r>
          </a:p>
          <a:p>
            <a:endParaRPr lang="en-GB" altLang="en-US" sz="2400" smtClean="0">
              <a:sym typeface="Symbol" pitchFamily="18" charset="2"/>
            </a:endParaRPr>
          </a:p>
          <a:p>
            <a:endParaRPr lang="en-GB" altLang="en-US" sz="2800" smtClean="0">
              <a:sym typeface="Symbol" pitchFamily="18" charset="2"/>
            </a:endParaRPr>
          </a:p>
        </p:txBody>
      </p:sp>
      <p:pic>
        <p:nvPicPr>
          <p:cNvPr id="59396" name="Picture 4" descr="pulvphonol"/>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16304" r="16632" b="59944"/>
          <a:stretch>
            <a:fillRect/>
          </a:stretch>
        </p:blipFill>
        <p:spPr>
          <a:xfrm>
            <a:off x="5364163" y="1600200"/>
            <a:ext cx="2592387" cy="1828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9397" name="Picture 5" descr="pulvvis"/>
          <p:cNvPicPr>
            <a:picLocks noChangeAspect="1" noChangeArrowheads="1"/>
          </p:cNvPicPr>
          <p:nvPr/>
        </p:nvPicPr>
        <p:blipFill>
          <a:blip r:embed="rId4">
            <a:extLst>
              <a:ext uri="{28A0092B-C50C-407E-A947-70E740481C1C}">
                <a14:useLocalDpi xmlns:a14="http://schemas.microsoft.com/office/drawing/2010/main" val="0"/>
              </a:ext>
            </a:extLst>
          </a:blip>
          <a:srcRect b="77531"/>
          <a:stretch>
            <a:fillRect/>
          </a:stretch>
        </p:blipFill>
        <p:spPr bwMode="auto">
          <a:xfrm>
            <a:off x="5003800" y="3625850"/>
            <a:ext cx="38512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6" descr="pulvbodyparts"/>
          <p:cNvPicPr>
            <a:picLocks noChangeAspect="1" noChangeArrowheads="1"/>
          </p:cNvPicPr>
          <p:nvPr/>
        </p:nvPicPr>
        <p:blipFill>
          <a:blip r:embed="rId5">
            <a:extLst>
              <a:ext uri="{28A0092B-C50C-407E-A947-70E740481C1C}">
                <a14:useLocalDpi xmlns:a14="http://schemas.microsoft.com/office/drawing/2010/main" val="0"/>
              </a:ext>
            </a:extLst>
          </a:blip>
          <a:srcRect r="5588" b="77025"/>
          <a:stretch>
            <a:fillRect/>
          </a:stretch>
        </p:blipFill>
        <p:spPr bwMode="auto">
          <a:xfrm>
            <a:off x="3348038" y="5083175"/>
            <a:ext cx="5472112"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372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GB" altLang="en-US" dirty="0" smtClean="0"/>
              <a:t>Action vs. vision words</a:t>
            </a:r>
            <a:endParaRPr lang="en-US" altLang="en-US" dirty="0" smtClean="0"/>
          </a:p>
        </p:txBody>
      </p:sp>
      <p:pic>
        <p:nvPicPr>
          <p:cNvPr id="60419" name="Picture 3" descr="pulvvi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b="42482"/>
          <a:stretch>
            <a:fillRect/>
          </a:stretch>
        </p:blipFill>
        <p:spPr>
          <a:xfrm>
            <a:off x="468313" y="1341438"/>
            <a:ext cx="4824412" cy="3986212"/>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08" name="Text Box 4"/>
          <p:cNvSpPr txBox="1">
            <a:spLocks noChangeArrowheads="1"/>
          </p:cNvSpPr>
          <p:nvPr/>
        </p:nvSpPr>
        <p:spPr bwMode="auto">
          <a:xfrm>
            <a:off x="5435600" y="3208338"/>
            <a:ext cx="3384550" cy="347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GB" sz="2000" dirty="0">
                <a:solidFill>
                  <a:schemeClr val="bg1">
                    <a:lumMod val="85000"/>
                  </a:schemeClr>
                </a:solidFill>
                <a:latin typeface="Calibri" pitchFamily="34" charset="0"/>
              </a:rPr>
              <a:t>Bottom: fMRI data</a:t>
            </a:r>
          </a:p>
          <a:p>
            <a:pPr eaLnBrk="1" hangingPunct="1">
              <a:spcBef>
                <a:spcPct val="50000"/>
              </a:spcBef>
            </a:pPr>
            <a:r>
              <a:rPr lang="en-GB" sz="2000" dirty="0">
                <a:solidFill>
                  <a:schemeClr val="bg1">
                    <a:lumMod val="85000"/>
                  </a:schemeClr>
                </a:solidFill>
                <a:latin typeface="Calibri" pitchFamily="34" charset="0"/>
              </a:rPr>
              <a:t>Left panels: a </a:t>
            </a:r>
            <a:r>
              <a:rPr lang="en-GB" sz="2000" b="1" dirty="0">
                <a:solidFill>
                  <a:schemeClr val="bg1">
                    <a:lumMod val="85000"/>
                  </a:schemeClr>
                </a:solidFill>
                <a:latin typeface="Calibri" pitchFamily="34" charset="0"/>
              </a:rPr>
              <a:t>pre-motor </a:t>
            </a:r>
            <a:r>
              <a:rPr lang="en-GB" sz="2000" dirty="0">
                <a:solidFill>
                  <a:schemeClr val="bg1">
                    <a:lumMod val="85000"/>
                  </a:schemeClr>
                </a:solidFill>
                <a:latin typeface="Calibri" pitchFamily="34" charset="0"/>
              </a:rPr>
              <a:t>area and a </a:t>
            </a:r>
            <a:r>
              <a:rPr lang="en-GB" sz="2000" b="1" dirty="0">
                <a:solidFill>
                  <a:schemeClr val="bg1">
                    <a:lumMod val="85000"/>
                  </a:schemeClr>
                </a:solidFill>
                <a:latin typeface="Calibri" pitchFamily="34" charset="0"/>
              </a:rPr>
              <a:t>middle temporal</a:t>
            </a:r>
            <a:r>
              <a:rPr lang="en-GB" sz="2000" dirty="0">
                <a:solidFill>
                  <a:schemeClr val="bg1">
                    <a:lumMod val="85000"/>
                  </a:schemeClr>
                </a:solidFill>
                <a:latin typeface="Calibri" pitchFamily="34" charset="0"/>
              </a:rPr>
              <a:t> area are more strongly excited by words for tools than words for animals</a:t>
            </a:r>
          </a:p>
          <a:p>
            <a:pPr eaLnBrk="1" hangingPunct="1">
              <a:spcBef>
                <a:spcPct val="50000"/>
              </a:spcBef>
            </a:pPr>
            <a:r>
              <a:rPr lang="en-GB" sz="2000" dirty="0">
                <a:solidFill>
                  <a:schemeClr val="bg1">
                    <a:lumMod val="85000"/>
                  </a:schemeClr>
                </a:solidFill>
                <a:latin typeface="Calibri" pitchFamily="34" charset="0"/>
              </a:rPr>
              <a:t>Right panels: an </a:t>
            </a:r>
            <a:r>
              <a:rPr lang="en-GB" sz="2000" b="1" dirty="0">
                <a:solidFill>
                  <a:schemeClr val="bg1">
                    <a:lumMod val="85000"/>
                  </a:schemeClr>
                </a:solidFill>
                <a:latin typeface="Calibri" pitchFamily="34" charset="0"/>
              </a:rPr>
              <a:t>occipital </a:t>
            </a:r>
            <a:r>
              <a:rPr lang="en-GB" sz="2000" dirty="0">
                <a:solidFill>
                  <a:schemeClr val="bg1">
                    <a:lumMod val="85000"/>
                  </a:schemeClr>
                </a:solidFill>
                <a:latin typeface="Calibri" pitchFamily="34" charset="0"/>
              </a:rPr>
              <a:t>area is more strongly excited by words for animals than words for tools</a:t>
            </a:r>
            <a:endParaRPr lang="en-US" sz="2000" dirty="0">
              <a:solidFill>
                <a:schemeClr val="bg1">
                  <a:lumMod val="85000"/>
                </a:schemeClr>
              </a:solidFill>
              <a:latin typeface="Calibri" pitchFamily="34" charset="0"/>
            </a:endParaRPr>
          </a:p>
        </p:txBody>
      </p:sp>
      <p:sp>
        <p:nvSpPr>
          <p:cNvPr id="60421" name="Text Box 5"/>
          <p:cNvSpPr txBox="1">
            <a:spLocks noChangeArrowheads="1"/>
          </p:cNvSpPr>
          <p:nvPr/>
        </p:nvSpPr>
        <p:spPr bwMode="auto">
          <a:xfrm>
            <a:off x="2124075" y="5516563"/>
            <a:ext cx="3168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spcBef>
                <a:spcPct val="50000"/>
              </a:spcBef>
            </a:pPr>
            <a:r>
              <a:rPr lang="en-GB" altLang="en-US" sz="1800" dirty="0">
                <a:solidFill>
                  <a:schemeClr val="bg1">
                    <a:lumMod val="85000"/>
                  </a:schemeClr>
                </a:solidFill>
                <a:latin typeface="Arial" charset="0"/>
              </a:rPr>
              <a:t>Source: </a:t>
            </a:r>
            <a:r>
              <a:rPr lang="en-GB" altLang="en-US" sz="1800" dirty="0" err="1">
                <a:solidFill>
                  <a:schemeClr val="bg1">
                    <a:lumMod val="85000"/>
                  </a:schemeClr>
                </a:solidFill>
                <a:latin typeface="Arial" charset="0"/>
              </a:rPr>
              <a:t>Pulvermuller</a:t>
            </a:r>
            <a:r>
              <a:rPr lang="en-GB" altLang="en-US" sz="1800" dirty="0">
                <a:solidFill>
                  <a:schemeClr val="bg1">
                    <a:lumMod val="85000"/>
                  </a:schemeClr>
                </a:solidFill>
                <a:latin typeface="Arial" charset="0"/>
              </a:rPr>
              <a:t> (2002), </a:t>
            </a:r>
            <a:r>
              <a:rPr lang="en-GB" altLang="en-US" sz="1800" i="1" dirty="0">
                <a:solidFill>
                  <a:schemeClr val="bg1">
                    <a:lumMod val="85000"/>
                  </a:schemeClr>
                </a:solidFill>
                <a:latin typeface="Arial" charset="0"/>
              </a:rPr>
              <a:t>Progress in Neurobiology </a:t>
            </a:r>
            <a:r>
              <a:rPr lang="en-GB" altLang="en-US" sz="1800" b="1" i="1" dirty="0">
                <a:solidFill>
                  <a:schemeClr val="bg1">
                    <a:lumMod val="85000"/>
                  </a:schemeClr>
                </a:solidFill>
                <a:latin typeface="Arial" charset="0"/>
              </a:rPr>
              <a:t>67</a:t>
            </a:r>
            <a:endParaRPr lang="en-US" altLang="en-US" sz="1800" dirty="0">
              <a:solidFill>
                <a:schemeClr val="bg1">
                  <a:lumMod val="85000"/>
                </a:schemeClr>
              </a:solidFill>
              <a:latin typeface="Arial" charset="0"/>
            </a:endParaRPr>
          </a:p>
        </p:txBody>
      </p:sp>
      <p:sp>
        <p:nvSpPr>
          <p:cNvPr id="47110" name="Text Box 6"/>
          <p:cNvSpPr txBox="1">
            <a:spLocks noChangeArrowheads="1"/>
          </p:cNvSpPr>
          <p:nvPr/>
        </p:nvSpPr>
        <p:spPr bwMode="auto">
          <a:xfrm>
            <a:off x="5435600" y="1844675"/>
            <a:ext cx="287972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GB" sz="2000" dirty="0">
                <a:solidFill>
                  <a:schemeClr val="bg1">
                    <a:lumMod val="85000"/>
                  </a:schemeClr>
                </a:solidFill>
                <a:latin typeface="Calibri" pitchFamily="34" charset="0"/>
              </a:rPr>
              <a:t>Top: schematic predictions</a:t>
            </a:r>
            <a:endParaRPr lang="en-US" sz="2000" dirty="0">
              <a:solidFill>
                <a:schemeClr val="bg1">
                  <a:lumMod val="85000"/>
                </a:schemeClr>
              </a:solidFill>
              <a:latin typeface="Calibri" pitchFamily="34" charset="0"/>
            </a:endParaRPr>
          </a:p>
        </p:txBody>
      </p:sp>
    </p:spTree>
    <p:extLst>
      <p:ext uri="{BB962C8B-B14F-4D97-AF65-F5344CB8AC3E}">
        <p14:creationId xmlns:p14="http://schemas.microsoft.com/office/powerpoint/2010/main" val="2549187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3850" y="125413"/>
            <a:ext cx="8229600" cy="1143000"/>
          </a:xfrm>
        </p:spPr>
        <p:txBody>
          <a:bodyPr/>
          <a:lstStyle/>
          <a:p>
            <a:r>
              <a:rPr lang="en-GB" altLang="en-US" dirty="0" smtClean="0"/>
              <a:t>Face </a:t>
            </a:r>
            <a:r>
              <a:rPr lang="en-GB" altLang="en-US" dirty="0" err="1" smtClean="0"/>
              <a:t>vs</a:t>
            </a:r>
            <a:r>
              <a:rPr lang="en-GB" altLang="en-US" dirty="0" smtClean="0"/>
              <a:t> arm </a:t>
            </a:r>
            <a:r>
              <a:rPr lang="en-GB" altLang="en-US" dirty="0" err="1" smtClean="0"/>
              <a:t>vs</a:t>
            </a:r>
            <a:r>
              <a:rPr lang="en-GB" altLang="en-US" dirty="0" smtClean="0"/>
              <a:t> leg words</a:t>
            </a:r>
            <a:endParaRPr lang="en-US" altLang="en-US" dirty="0" smtClean="0"/>
          </a:p>
        </p:txBody>
      </p:sp>
      <p:pic>
        <p:nvPicPr>
          <p:cNvPr id="61443" name="Picture 3" descr="pulvbodypart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056062" y="2178050"/>
            <a:ext cx="3622675" cy="452596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4" name="Picture 4" descr="somatot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125538"/>
            <a:ext cx="496887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5"/>
          <p:cNvSpPr txBox="1">
            <a:spLocks noChangeArrowheads="1"/>
          </p:cNvSpPr>
          <p:nvPr/>
        </p:nvSpPr>
        <p:spPr bwMode="auto">
          <a:xfrm>
            <a:off x="5364163" y="1341438"/>
            <a:ext cx="34559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r">
              <a:spcBef>
                <a:spcPct val="50000"/>
              </a:spcBef>
            </a:pPr>
            <a:r>
              <a:rPr lang="en-GB" altLang="en-US" sz="1800" dirty="0">
                <a:solidFill>
                  <a:schemeClr val="bg1">
                    <a:lumMod val="85000"/>
                  </a:schemeClr>
                </a:solidFill>
                <a:latin typeface="Arial" charset="0"/>
              </a:rPr>
              <a:t>Left: Structure of </a:t>
            </a:r>
            <a:r>
              <a:rPr lang="en-GB" altLang="en-US" sz="1800" dirty="0" err="1">
                <a:solidFill>
                  <a:schemeClr val="bg1">
                    <a:lumMod val="85000"/>
                  </a:schemeClr>
                </a:solidFill>
                <a:latin typeface="Arial" charset="0"/>
              </a:rPr>
              <a:t>somatotopic</a:t>
            </a:r>
            <a:r>
              <a:rPr lang="en-GB" altLang="en-US" sz="1800" dirty="0">
                <a:solidFill>
                  <a:schemeClr val="bg1">
                    <a:lumMod val="85000"/>
                  </a:schemeClr>
                </a:solidFill>
                <a:latin typeface="Arial" charset="0"/>
              </a:rPr>
              <a:t> maps in motor cortex</a:t>
            </a:r>
            <a:endParaRPr lang="en-US" altLang="en-US" sz="1800" dirty="0">
              <a:solidFill>
                <a:schemeClr val="bg1">
                  <a:lumMod val="85000"/>
                </a:schemeClr>
              </a:solidFill>
              <a:latin typeface="Arial" charset="0"/>
            </a:endParaRPr>
          </a:p>
        </p:txBody>
      </p:sp>
      <p:sp>
        <p:nvSpPr>
          <p:cNvPr id="61446" name="Line 6"/>
          <p:cNvSpPr>
            <a:spLocks noChangeShapeType="1"/>
          </p:cNvSpPr>
          <p:nvPr/>
        </p:nvSpPr>
        <p:spPr bwMode="auto">
          <a:xfrm flipH="1">
            <a:off x="5364163" y="1844675"/>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1447" name="Text Box 7"/>
          <p:cNvSpPr txBox="1">
            <a:spLocks noChangeArrowheads="1"/>
          </p:cNvSpPr>
          <p:nvPr/>
        </p:nvSpPr>
        <p:spPr bwMode="auto">
          <a:xfrm>
            <a:off x="323850" y="3284538"/>
            <a:ext cx="3313113" cy="270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spcBef>
                <a:spcPct val="50000"/>
              </a:spcBef>
            </a:pPr>
            <a:r>
              <a:rPr lang="en-GB" altLang="en-US" sz="1800" dirty="0">
                <a:solidFill>
                  <a:schemeClr val="bg1">
                    <a:lumMod val="85000"/>
                  </a:schemeClr>
                </a:solidFill>
                <a:latin typeface="Arial" charset="0"/>
              </a:rPr>
              <a:t>fMRI (one subject’s data):</a:t>
            </a:r>
          </a:p>
          <a:p>
            <a:pPr>
              <a:spcBef>
                <a:spcPct val="50000"/>
              </a:spcBef>
            </a:pPr>
            <a:r>
              <a:rPr lang="en-GB" altLang="en-US" sz="1800" dirty="0">
                <a:solidFill>
                  <a:schemeClr val="bg1">
                    <a:lumMod val="85000"/>
                  </a:schemeClr>
                </a:solidFill>
                <a:latin typeface="Arial" charset="0"/>
              </a:rPr>
              <a:t>Black areas: stronger activation for foot-related verbs </a:t>
            </a:r>
            <a:r>
              <a:rPr lang="en-GB" altLang="en-US" sz="1800" dirty="0" err="1">
                <a:solidFill>
                  <a:schemeClr val="bg1">
                    <a:lumMod val="85000"/>
                  </a:schemeClr>
                </a:solidFill>
                <a:latin typeface="Arial" charset="0"/>
              </a:rPr>
              <a:t>eg</a:t>
            </a:r>
            <a:r>
              <a:rPr lang="en-GB" altLang="en-US" sz="1800" dirty="0">
                <a:solidFill>
                  <a:schemeClr val="bg1">
                    <a:lumMod val="85000"/>
                  </a:schemeClr>
                </a:solidFill>
                <a:latin typeface="Arial" charset="0"/>
              </a:rPr>
              <a:t> </a:t>
            </a:r>
            <a:r>
              <a:rPr lang="en-GB" altLang="en-US" sz="1800" i="1" dirty="0">
                <a:solidFill>
                  <a:schemeClr val="bg1">
                    <a:lumMod val="85000"/>
                  </a:schemeClr>
                </a:solidFill>
                <a:latin typeface="Arial" charset="0"/>
              </a:rPr>
              <a:t>kick</a:t>
            </a:r>
            <a:endParaRPr lang="en-GB" altLang="en-US" sz="1800" dirty="0">
              <a:solidFill>
                <a:schemeClr val="bg1">
                  <a:lumMod val="85000"/>
                </a:schemeClr>
              </a:solidFill>
              <a:latin typeface="Arial" charset="0"/>
            </a:endParaRPr>
          </a:p>
          <a:p>
            <a:pPr>
              <a:spcBef>
                <a:spcPct val="50000"/>
              </a:spcBef>
            </a:pPr>
            <a:r>
              <a:rPr lang="en-GB" altLang="en-US" sz="1800" dirty="0">
                <a:solidFill>
                  <a:schemeClr val="bg1">
                    <a:lumMod val="85000"/>
                  </a:schemeClr>
                </a:solidFill>
                <a:latin typeface="Arial" charset="0"/>
              </a:rPr>
              <a:t>White areas: stronger activation for hand-related verbs </a:t>
            </a:r>
            <a:r>
              <a:rPr lang="en-GB" altLang="en-US" sz="1800" dirty="0" err="1">
                <a:solidFill>
                  <a:schemeClr val="bg1">
                    <a:lumMod val="85000"/>
                  </a:schemeClr>
                </a:solidFill>
                <a:latin typeface="Arial" charset="0"/>
              </a:rPr>
              <a:t>eg</a:t>
            </a:r>
            <a:r>
              <a:rPr lang="en-GB" altLang="en-US" sz="1800" dirty="0">
                <a:solidFill>
                  <a:schemeClr val="bg1">
                    <a:lumMod val="85000"/>
                  </a:schemeClr>
                </a:solidFill>
                <a:latin typeface="Arial" charset="0"/>
              </a:rPr>
              <a:t> </a:t>
            </a:r>
            <a:r>
              <a:rPr lang="en-GB" altLang="en-US" sz="1800" i="1" dirty="0">
                <a:solidFill>
                  <a:schemeClr val="bg1">
                    <a:lumMod val="85000"/>
                  </a:schemeClr>
                </a:solidFill>
                <a:latin typeface="Arial" charset="0"/>
              </a:rPr>
              <a:t>pick</a:t>
            </a:r>
          </a:p>
          <a:p>
            <a:pPr>
              <a:spcBef>
                <a:spcPct val="50000"/>
              </a:spcBef>
            </a:pPr>
            <a:r>
              <a:rPr lang="en-GB" altLang="en-US" sz="1800" dirty="0">
                <a:solidFill>
                  <a:schemeClr val="bg1">
                    <a:lumMod val="85000"/>
                  </a:schemeClr>
                </a:solidFill>
                <a:latin typeface="Arial" charset="0"/>
              </a:rPr>
              <a:t>Source: </a:t>
            </a:r>
            <a:r>
              <a:rPr lang="en-GB" altLang="en-US" sz="1800" dirty="0" err="1">
                <a:solidFill>
                  <a:schemeClr val="bg1">
                    <a:lumMod val="85000"/>
                  </a:schemeClr>
                </a:solidFill>
                <a:latin typeface="Arial" charset="0"/>
              </a:rPr>
              <a:t>Pulvermuller</a:t>
            </a:r>
            <a:r>
              <a:rPr lang="en-GB" altLang="en-US" sz="1800" dirty="0">
                <a:solidFill>
                  <a:schemeClr val="bg1">
                    <a:lumMod val="85000"/>
                  </a:schemeClr>
                </a:solidFill>
                <a:latin typeface="Arial" charset="0"/>
              </a:rPr>
              <a:t> (2002)</a:t>
            </a:r>
            <a:endParaRPr lang="en-US" altLang="en-US" sz="1800" dirty="0">
              <a:solidFill>
                <a:schemeClr val="bg1">
                  <a:lumMod val="85000"/>
                </a:schemeClr>
              </a:solidFill>
              <a:latin typeface="Arial" charset="0"/>
            </a:endParaRPr>
          </a:p>
        </p:txBody>
      </p:sp>
      <p:grpSp>
        <p:nvGrpSpPr>
          <p:cNvPr id="48136" name="Group 8"/>
          <p:cNvGrpSpPr>
            <a:grpSpLocks/>
          </p:cNvGrpSpPr>
          <p:nvPr/>
        </p:nvGrpSpPr>
        <p:grpSpPr bwMode="auto">
          <a:xfrm>
            <a:off x="1619250" y="1196975"/>
            <a:ext cx="3960813" cy="3311525"/>
            <a:chOff x="1020" y="754"/>
            <a:chExt cx="2495" cy="2086"/>
          </a:xfrm>
        </p:grpSpPr>
        <p:sp>
          <p:nvSpPr>
            <p:cNvPr id="61454" name="Line 9"/>
            <p:cNvSpPr>
              <a:spLocks noChangeShapeType="1"/>
            </p:cNvSpPr>
            <p:nvPr/>
          </p:nvSpPr>
          <p:spPr bwMode="auto">
            <a:xfrm>
              <a:off x="1020" y="754"/>
              <a:ext cx="2041" cy="91"/>
            </a:xfrm>
            <a:prstGeom prst="line">
              <a:avLst/>
            </a:prstGeom>
            <a:noFill/>
            <a:ln w="38100">
              <a:solidFill>
                <a:srgbClr val="FF57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1455" name="Line 10"/>
            <p:cNvSpPr>
              <a:spLocks noChangeShapeType="1"/>
            </p:cNvSpPr>
            <p:nvPr/>
          </p:nvSpPr>
          <p:spPr bwMode="auto">
            <a:xfrm>
              <a:off x="3016" y="890"/>
              <a:ext cx="499" cy="1950"/>
            </a:xfrm>
            <a:prstGeom prst="line">
              <a:avLst/>
            </a:prstGeom>
            <a:noFill/>
            <a:ln w="38100">
              <a:solidFill>
                <a:srgbClr val="FF57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48139" name="Group 11"/>
          <p:cNvGrpSpPr>
            <a:grpSpLocks/>
          </p:cNvGrpSpPr>
          <p:nvPr/>
        </p:nvGrpSpPr>
        <p:grpSpPr bwMode="auto">
          <a:xfrm>
            <a:off x="1619250" y="1628775"/>
            <a:ext cx="4248150" cy="2879725"/>
            <a:chOff x="1020" y="1026"/>
            <a:chExt cx="2676" cy="1814"/>
          </a:xfrm>
        </p:grpSpPr>
        <p:sp>
          <p:nvSpPr>
            <p:cNvPr id="61452" name="Line 12"/>
            <p:cNvSpPr>
              <a:spLocks noChangeShapeType="1"/>
            </p:cNvSpPr>
            <p:nvPr/>
          </p:nvSpPr>
          <p:spPr bwMode="auto">
            <a:xfrm>
              <a:off x="1020" y="1026"/>
              <a:ext cx="1679" cy="45"/>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1453" name="Line 13"/>
            <p:cNvSpPr>
              <a:spLocks noChangeShapeType="1"/>
            </p:cNvSpPr>
            <p:nvPr/>
          </p:nvSpPr>
          <p:spPr bwMode="auto">
            <a:xfrm>
              <a:off x="2744" y="1117"/>
              <a:ext cx="952" cy="1723"/>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61450" name="Line 14"/>
          <p:cNvSpPr>
            <a:spLocks noChangeShapeType="1"/>
          </p:cNvSpPr>
          <p:nvPr/>
        </p:nvSpPr>
        <p:spPr bwMode="auto">
          <a:xfrm>
            <a:off x="3348038" y="3716338"/>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1451" name="Text Box 15"/>
          <p:cNvSpPr txBox="1">
            <a:spLocks noChangeArrowheads="1"/>
          </p:cNvSpPr>
          <p:nvPr/>
        </p:nvSpPr>
        <p:spPr bwMode="auto">
          <a:xfrm>
            <a:off x="5975350" y="6216650"/>
            <a:ext cx="316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spcBef>
                <a:spcPct val="50000"/>
              </a:spcBef>
            </a:pPr>
            <a:endParaRPr lang="en-GB" altLang="en-US" sz="1800">
              <a:latin typeface="Arial" charset="0"/>
            </a:endParaRPr>
          </a:p>
        </p:txBody>
      </p:sp>
    </p:spTree>
    <p:extLst>
      <p:ext uri="{BB962C8B-B14F-4D97-AF65-F5344CB8AC3E}">
        <p14:creationId xmlns:p14="http://schemas.microsoft.com/office/powerpoint/2010/main" val="3510135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nodeType="clickEffect">
                                  <p:stCondLst>
                                    <p:cond delay="0"/>
                                  </p:stCondLst>
                                  <p:childTnLst>
                                    <p:animEffect transition="out" filter="fade">
                                      <p:cBhvr>
                                        <p:cTn id="10" dur="1000"/>
                                        <p:tgtEl>
                                          <p:spTgt spid="48136"/>
                                        </p:tgtEl>
                                      </p:cBhvr>
                                    </p:animEffect>
                                    <p:set>
                                      <p:cBhvr>
                                        <p:cTn id="11" dur="1" fill="hold">
                                          <p:stCondLst>
                                            <p:cond delay="999"/>
                                          </p:stCondLst>
                                        </p:cTn>
                                        <p:tgtEl>
                                          <p:spTgt spid="48136"/>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4813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nodeType="clickEffect">
                                  <p:stCondLst>
                                    <p:cond delay="0"/>
                                  </p:stCondLst>
                                  <p:childTnLst>
                                    <p:animEffect transition="out" filter="fade">
                                      <p:cBhvr>
                                        <p:cTn id="19" dur="1000"/>
                                        <p:tgtEl>
                                          <p:spTgt spid="48139"/>
                                        </p:tgtEl>
                                      </p:cBhvr>
                                    </p:animEffect>
                                    <p:set>
                                      <p:cBhvr>
                                        <p:cTn id="20" dur="1" fill="hold">
                                          <p:stCondLst>
                                            <p:cond delay="999"/>
                                          </p:stCondLst>
                                        </p:cTn>
                                        <p:tgtEl>
                                          <p:spTgt spid="481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fontScale="90000"/>
          </a:bodyPr>
          <a:lstStyle/>
          <a:p>
            <a:r>
              <a:rPr lang="en-GB" altLang="en-US" sz="4000" dirty="0" smtClean="0"/>
              <a:t>Distributed, multimodal </a:t>
            </a:r>
            <a:br>
              <a:rPr lang="en-GB" altLang="en-US" sz="4000" dirty="0" smtClean="0"/>
            </a:br>
            <a:r>
              <a:rPr lang="en-GB" altLang="en-US" sz="4000" dirty="0" smtClean="0"/>
              <a:t>memory networks for words</a:t>
            </a:r>
            <a:endParaRPr lang="en-US" altLang="en-US" sz="4000" dirty="0" smtClean="0"/>
          </a:p>
        </p:txBody>
      </p:sp>
      <p:sp>
        <p:nvSpPr>
          <p:cNvPr id="58371" name="Rectangle 3"/>
          <p:cNvSpPr>
            <a:spLocks noGrp="1" noChangeArrowheads="1"/>
          </p:cNvSpPr>
          <p:nvPr>
            <p:ph idx="1"/>
          </p:nvPr>
        </p:nvSpPr>
        <p:spPr/>
        <p:txBody>
          <a:bodyPr/>
          <a:lstStyle/>
          <a:p>
            <a:pPr lvl="1"/>
            <a:endParaRPr lang="en-GB" altLang="en-US" sz="2400" b="1" smtClean="0"/>
          </a:p>
          <a:p>
            <a:r>
              <a:rPr lang="en-GB" altLang="en-US" smtClean="0"/>
              <a:t>Hebbian learning (Hebb 1949): “cells that fire together, wire together”</a:t>
            </a:r>
          </a:p>
          <a:p>
            <a:pPr>
              <a:buFontTx/>
              <a:buNone/>
            </a:pPr>
            <a:r>
              <a:rPr lang="en-GB" altLang="en-US" smtClean="0">
                <a:sym typeface="Symbol" pitchFamily="18" charset="2"/>
              </a:rPr>
              <a:t>	 </a:t>
            </a:r>
            <a:r>
              <a:rPr lang="en-US" altLang="en-US" smtClean="0">
                <a:sym typeface="Symbol" pitchFamily="18" charset="2"/>
              </a:rPr>
              <a:t>synchronously activated neurons link into   </a:t>
            </a:r>
            <a:r>
              <a:rPr lang="en-US" altLang="en-US" i="1" smtClean="0">
                <a:sym typeface="Symbol" pitchFamily="18" charset="2"/>
              </a:rPr>
              <a:t>cell assemblies: functional webs/networks </a:t>
            </a:r>
          </a:p>
          <a:p>
            <a:endParaRPr lang="en-GB" altLang="en-US" smtClean="0">
              <a:sym typeface="Symbol" pitchFamily="18" charset="2"/>
            </a:endParaRPr>
          </a:p>
          <a:p>
            <a:endParaRPr lang="en-US" altLang="en-US" smtClean="0"/>
          </a:p>
        </p:txBody>
      </p:sp>
    </p:spTree>
    <p:extLst>
      <p:ext uri="{BB962C8B-B14F-4D97-AF65-F5344CB8AC3E}">
        <p14:creationId xmlns:p14="http://schemas.microsoft.com/office/powerpoint/2010/main" val="4007347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GB" altLang="en-US" dirty="0" smtClean="0"/>
              <a:t>Hemispheric differences: </a:t>
            </a:r>
            <a:r>
              <a:rPr lang="en-GB" altLang="en-US" i="1" dirty="0" smtClean="0"/>
              <a:t>form</a:t>
            </a:r>
            <a:endParaRPr lang="en-GB" altLang="en-US" dirty="0" smtClean="0"/>
          </a:p>
        </p:txBody>
      </p:sp>
      <p:sp>
        <p:nvSpPr>
          <p:cNvPr id="52227" name="Content Placeholder 2"/>
          <p:cNvSpPr>
            <a:spLocks noGrp="1"/>
          </p:cNvSpPr>
          <p:nvPr>
            <p:ph idx="1"/>
          </p:nvPr>
        </p:nvSpPr>
        <p:spPr/>
        <p:txBody>
          <a:bodyPr/>
          <a:lstStyle/>
          <a:p>
            <a:r>
              <a:rPr lang="en-GB" altLang="en-US" dirty="0" smtClean="0"/>
              <a:t>RH has been argued to analyse sounds with better frequency resolution and poorer time resolution than LH </a:t>
            </a:r>
            <a:r>
              <a:rPr lang="en-GB" altLang="en-US" sz="2800" dirty="0" smtClean="0"/>
              <a:t>(</a:t>
            </a:r>
            <a:r>
              <a:rPr lang="en-GB" altLang="en-US" sz="2800" dirty="0" err="1" smtClean="0"/>
              <a:t>Zatorre</a:t>
            </a:r>
            <a:r>
              <a:rPr lang="en-GB" altLang="en-US" sz="2800" dirty="0" smtClean="0"/>
              <a:t>, </a:t>
            </a:r>
            <a:r>
              <a:rPr lang="en-GB" altLang="en-US" sz="2800" dirty="0" err="1" smtClean="0"/>
              <a:t>Belin</a:t>
            </a:r>
            <a:r>
              <a:rPr lang="en-GB" altLang="en-US" sz="2800" dirty="0" smtClean="0"/>
              <a:t>, &amp; </a:t>
            </a:r>
            <a:r>
              <a:rPr lang="en-GB" altLang="en-US" sz="2800" dirty="0" err="1" smtClean="0"/>
              <a:t>Penhune</a:t>
            </a:r>
            <a:r>
              <a:rPr lang="en-GB" altLang="en-US" sz="2800" dirty="0" smtClean="0"/>
              <a:t>, 2002)</a:t>
            </a:r>
            <a:r>
              <a:rPr lang="en-GB" altLang="en-US" dirty="0" smtClean="0"/>
              <a:t>, but evidence is limited </a:t>
            </a:r>
            <a:r>
              <a:rPr lang="en-GB" altLang="en-US" sz="2800" dirty="0" smtClean="0"/>
              <a:t>(Scott, </a:t>
            </a:r>
            <a:r>
              <a:rPr lang="en-GB" altLang="en-US" sz="2800" dirty="0" err="1" smtClean="0"/>
              <a:t>McGettigan</a:t>
            </a:r>
            <a:r>
              <a:rPr lang="en-GB" altLang="en-US" sz="2800" dirty="0" smtClean="0"/>
              <a:t> &amp; Eisner, 2009)</a:t>
            </a:r>
          </a:p>
          <a:p>
            <a:endParaRPr lang="en-GB" altLang="en-US" dirty="0" smtClean="0"/>
          </a:p>
        </p:txBody>
      </p:sp>
    </p:spTree>
    <p:extLst>
      <p:ext uri="{BB962C8B-B14F-4D97-AF65-F5344CB8AC3E}">
        <p14:creationId xmlns:p14="http://schemas.microsoft.com/office/powerpoint/2010/main" val="355129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7</a:t>
            </a:fld>
            <a:r>
              <a:rPr lang="en-GB" dirty="0" smtClean="0"/>
              <a:t> of 50</a:t>
            </a:r>
          </a:p>
        </p:txBody>
      </p:sp>
      <p:sp>
        <p:nvSpPr>
          <p:cNvPr id="5" name="Rectangle 2"/>
          <p:cNvSpPr txBox="1">
            <a:spLocks noChangeArrowheads="1"/>
          </p:cNvSpPr>
          <p:nvPr/>
        </p:nvSpPr>
        <p:spPr>
          <a:xfrm>
            <a:off x="755650" y="260350"/>
            <a:ext cx="77724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accent2"/>
                </a:solidFill>
                <a:latin typeface="+mj-lt"/>
                <a:ea typeface="+mj-ea"/>
                <a:cs typeface="+mj-cs"/>
              </a:defRPr>
            </a:lvl1pPr>
          </a:lstStyle>
          <a:p>
            <a:r>
              <a:rPr lang="en-GB" altLang="en-US" smtClean="0">
                <a:cs typeface="Arial" charset="0"/>
              </a:rPr>
              <a:t>Anatomy and Physiology</a:t>
            </a:r>
            <a:endParaRPr lang="en-US" altLang="en-US" dirty="0" smtClean="0">
              <a:cs typeface="Arial" charset="0"/>
            </a:endParaRPr>
          </a:p>
        </p:txBody>
      </p:sp>
      <p:sp>
        <p:nvSpPr>
          <p:cNvPr id="6" name="Rectangle 3"/>
          <p:cNvSpPr txBox="1">
            <a:spLocks noChangeArrowheads="1"/>
          </p:cNvSpPr>
          <p:nvPr/>
        </p:nvSpPr>
        <p:spPr>
          <a:xfrm>
            <a:off x="611188" y="1557338"/>
            <a:ext cx="7847012" cy="4538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FontTx/>
              <a:buNone/>
            </a:pPr>
            <a:r>
              <a:rPr lang="en-US" altLang="en-US" sz="2800" dirty="0" smtClean="0">
                <a:latin typeface="+mj-lt"/>
                <a:cs typeface="Arial" charset="0"/>
              </a:rPr>
              <a:t>The brain is made up of </a:t>
            </a:r>
            <a:r>
              <a:rPr lang="en-US" altLang="en-US" sz="2800" b="1" dirty="0" smtClean="0">
                <a:latin typeface="+mj-lt"/>
                <a:cs typeface="Arial" charset="0"/>
              </a:rPr>
              <a:t>NEURONS</a:t>
            </a:r>
            <a:r>
              <a:rPr lang="en-US" altLang="en-US" sz="2800" i="1" dirty="0" smtClean="0">
                <a:latin typeface="+mj-lt"/>
                <a:cs typeface="Arial" charset="0"/>
              </a:rPr>
              <a:t> </a:t>
            </a:r>
            <a:r>
              <a:rPr lang="en-US" altLang="en-US" sz="2800" dirty="0" smtClean="0">
                <a:latin typeface="+mj-lt"/>
                <a:cs typeface="Arial" charset="0"/>
              </a:rPr>
              <a:t>and </a:t>
            </a:r>
            <a:r>
              <a:rPr lang="en-US" altLang="en-US" sz="2800" b="1" dirty="0" smtClean="0">
                <a:latin typeface="+mj-lt"/>
                <a:cs typeface="Arial" charset="0"/>
              </a:rPr>
              <a:t>GLIAL</a:t>
            </a:r>
            <a:r>
              <a:rPr lang="en-US" altLang="en-US" sz="2800" i="1" dirty="0" smtClean="0">
                <a:latin typeface="+mj-lt"/>
                <a:cs typeface="Arial" charset="0"/>
              </a:rPr>
              <a:t> </a:t>
            </a:r>
            <a:r>
              <a:rPr lang="en-US" altLang="en-US" sz="2800" b="1" i="1" dirty="0" smtClean="0">
                <a:latin typeface="+mj-lt"/>
                <a:cs typeface="Arial" charset="0"/>
              </a:rPr>
              <a:t>CELLS</a:t>
            </a:r>
            <a:r>
              <a:rPr lang="en-US" altLang="en-US" sz="2800" dirty="0" smtClean="0">
                <a:latin typeface="+mj-lt"/>
                <a:cs typeface="Arial" charset="0"/>
              </a:rPr>
              <a:t> (but glial cells are not discussed here)</a:t>
            </a:r>
          </a:p>
          <a:p>
            <a:pPr>
              <a:lnSpc>
                <a:spcPct val="80000"/>
              </a:lnSpc>
              <a:buFontTx/>
              <a:buNone/>
            </a:pPr>
            <a:endParaRPr lang="en-US" altLang="en-US" sz="2800" dirty="0" smtClean="0">
              <a:latin typeface="+mj-lt"/>
              <a:cs typeface="Arial" charset="0"/>
            </a:endParaRPr>
          </a:p>
          <a:p>
            <a:pPr>
              <a:lnSpc>
                <a:spcPct val="80000"/>
              </a:lnSpc>
              <a:buFontTx/>
              <a:buNone/>
            </a:pPr>
            <a:r>
              <a:rPr lang="en-US" altLang="en-US" sz="2800" b="1" dirty="0" smtClean="0">
                <a:latin typeface="+mj-lt"/>
                <a:cs typeface="Arial" charset="0"/>
              </a:rPr>
              <a:t>NEURONS</a:t>
            </a:r>
            <a:r>
              <a:rPr lang="en-US" altLang="en-US" sz="2800" dirty="0" smtClean="0">
                <a:latin typeface="+mj-lt"/>
                <a:cs typeface="Arial" charset="0"/>
              </a:rPr>
              <a:t> are arranged into layers which allow for the efficient transfer of information, carried as electrical impulses</a:t>
            </a:r>
          </a:p>
          <a:p>
            <a:pPr>
              <a:lnSpc>
                <a:spcPct val="80000"/>
              </a:lnSpc>
              <a:buFontTx/>
              <a:buNone/>
            </a:pPr>
            <a:endParaRPr lang="en-US" altLang="en-US" sz="2800" dirty="0" smtClean="0">
              <a:latin typeface="+mj-lt"/>
              <a:cs typeface="Arial" charset="0"/>
            </a:endParaRPr>
          </a:p>
          <a:p>
            <a:pPr>
              <a:lnSpc>
                <a:spcPct val="80000"/>
              </a:lnSpc>
              <a:buFontTx/>
              <a:buNone/>
            </a:pPr>
            <a:r>
              <a:rPr lang="en-US" altLang="en-US" sz="2800" b="1" dirty="0" smtClean="0">
                <a:latin typeface="+mj-lt"/>
                <a:cs typeface="Arial" charset="0"/>
              </a:rPr>
              <a:t>NEURONAL LAYERS</a:t>
            </a:r>
            <a:r>
              <a:rPr lang="en-US" altLang="en-US" sz="2800" dirty="0" smtClean="0">
                <a:latin typeface="+mj-lt"/>
                <a:cs typeface="Arial" charset="0"/>
              </a:rPr>
              <a:t> in different areas are arranged to maximise processing efficiency for the functions that they are required to perform and provide the basis for the larger structures of the brain</a:t>
            </a:r>
          </a:p>
        </p:txBody>
      </p:sp>
    </p:spTree>
    <p:extLst>
      <p:ext uri="{BB962C8B-B14F-4D97-AF65-F5344CB8AC3E}">
        <p14:creationId xmlns:p14="http://schemas.microsoft.com/office/powerpoint/2010/main" val="2751577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r>
              <a:rPr lang="en-GB" altLang="en-US" dirty="0" smtClean="0"/>
              <a:t>Hemispheric differences: </a:t>
            </a:r>
            <a:r>
              <a:rPr lang="en-GB" altLang="en-US" i="1" dirty="0" smtClean="0"/>
              <a:t>function</a:t>
            </a:r>
            <a:endParaRPr lang="en-GB" altLang="en-US" dirty="0" smtClean="0"/>
          </a:p>
        </p:txBody>
      </p:sp>
      <p:sp>
        <p:nvSpPr>
          <p:cNvPr id="3" name="Content Placeholder 2"/>
          <p:cNvSpPr>
            <a:spLocks noGrp="1"/>
          </p:cNvSpPr>
          <p:nvPr>
            <p:ph idx="1"/>
          </p:nvPr>
        </p:nvSpPr>
        <p:spPr/>
        <p:txBody>
          <a:bodyPr/>
          <a:lstStyle/>
          <a:p>
            <a:pPr>
              <a:defRPr/>
            </a:pPr>
            <a:r>
              <a:rPr lang="en-GB" altLang="en-US" dirty="0" smtClean="0"/>
              <a:t>“Same” property may be processed dominantly by one or other hemisphere, according to function</a:t>
            </a:r>
          </a:p>
          <a:p>
            <a:pPr marL="0" indent="0">
              <a:buFont typeface="Arial" charset="0"/>
              <a:buNone/>
              <a:defRPr/>
            </a:pPr>
            <a:r>
              <a:rPr lang="en-GB" altLang="en-US" dirty="0" smtClean="0"/>
              <a:t>	e.g. VOT as a cue to </a:t>
            </a:r>
          </a:p>
          <a:p>
            <a:pPr lvl="2">
              <a:defRPr/>
            </a:pPr>
            <a:r>
              <a:rPr lang="en-GB" dirty="0"/>
              <a:t>s</a:t>
            </a:r>
            <a:r>
              <a:rPr lang="en-GB" dirty="0" smtClean="0"/>
              <a:t>egment identity (/pa/ vs /</a:t>
            </a:r>
            <a:r>
              <a:rPr lang="en-GB" dirty="0" err="1" smtClean="0"/>
              <a:t>ba</a:t>
            </a:r>
            <a:r>
              <a:rPr lang="en-GB" dirty="0" smtClean="0"/>
              <a:t>/) – LH</a:t>
            </a:r>
          </a:p>
          <a:p>
            <a:pPr lvl="2">
              <a:defRPr/>
            </a:pPr>
            <a:r>
              <a:rPr lang="en-GB" dirty="0" smtClean="0"/>
              <a:t>speaker identity – RH</a:t>
            </a:r>
          </a:p>
          <a:p>
            <a:pPr marL="914400" lvl="2" indent="0">
              <a:buFont typeface="Arial" charset="0"/>
              <a:buNone/>
              <a:defRPr/>
            </a:pPr>
            <a:r>
              <a:rPr lang="en-GB" sz="2800" dirty="0" smtClean="0"/>
              <a:t>(Francis &amp; Driscoll, 2006)</a:t>
            </a:r>
            <a:endParaRPr lang="en-GB" sz="2800" dirty="0"/>
          </a:p>
        </p:txBody>
      </p:sp>
    </p:spTree>
    <p:extLst>
      <p:ext uri="{BB962C8B-B14F-4D97-AF65-F5344CB8AC3E}">
        <p14:creationId xmlns:p14="http://schemas.microsoft.com/office/powerpoint/2010/main" val="2415774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8</a:t>
            </a:fld>
            <a:r>
              <a:rPr lang="en-GB" dirty="0" smtClean="0"/>
              <a:t> of 50</a:t>
            </a:r>
          </a:p>
        </p:txBody>
      </p:sp>
      <p:sp>
        <p:nvSpPr>
          <p:cNvPr id="5" name="Rectangle 2"/>
          <p:cNvSpPr>
            <a:spLocks noGrp="1" noChangeArrowheads="1"/>
          </p:cNvSpPr>
          <p:nvPr>
            <p:ph type="title"/>
          </p:nvPr>
        </p:nvSpPr>
        <p:spPr>
          <a:xfrm>
            <a:off x="457200" y="274638"/>
            <a:ext cx="8229600" cy="1143000"/>
          </a:xfrm>
        </p:spPr>
        <p:txBody>
          <a:bodyPr/>
          <a:lstStyle/>
          <a:p>
            <a:r>
              <a:rPr lang="en-GB" altLang="en-US" sz="4000" dirty="0" smtClean="0">
                <a:solidFill>
                  <a:schemeClr val="accent2"/>
                </a:solidFill>
              </a:rPr>
              <a:t>Neurons</a:t>
            </a:r>
            <a:endParaRPr lang="en-US" altLang="en-US" sz="4000" dirty="0" smtClean="0">
              <a:solidFill>
                <a:schemeClr val="accent2"/>
              </a:solidFill>
            </a:endParaRPr>
          </a:p>
        </p:txBody>
      </p:sp>
      <p:sp>
        <p:nvSpPr>
          <p:cNvPr id="6" name="Rectangle 3"/>
          <p:cNvSpPr txBox="1">
            <a:spLocks noChangeArrowheads="1"/>
          </p:cNvSpPr>
          <p:nvPr/>
        </p:nvSpPr>
        <p:spPr>
          <a:xfrm>
            <a:off x="173360" y="1493062"/>
            <a:ext cx="4038600" cy="48162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Font typeface="Arial" pitchFamily="34" charset="0"/>
              <a:buNone/>
            </a:pPr>
            <a:r>
              <a:rPr lang="en-GB" sz="2000" dirty="0" smtClean="0"/>
              <a:t>Neurons transmit information to other neurons or muscles (via the brain stem)</a:t>
            </a:r>
          </a:p>
          <a:p>
            <a:pPr marL="0" indent="0">
              <a:lnSpc>
                <a:spcPct val="80000"/>
              </a:lnSpc>
              <a:buFont typeface="Arial" pitchFamily="34" charset="0"/>
              <a:buNone/>
            </a:pPr>
            <a:endParaRPr lang="en-GB" sz="2000" dirty="0" smtClean="0"/>
          </a:p>
          <a:p>
            <a:pPr marL="0" indent="0">
              <a:lnSpc>
                <a:spcPct val="80000"/>
              </a:lnSpc>
              <a:buFont typeface="Arial" pitchFamily="34" charset="0"/>
              <a:buNone/>
            </a:pPr>
            <a:r>
              <a:rPr lang="en-GB" sz="2000" b="1" dirty="0" smtClean="0"/>
              <a:t>FIRING</a:t>
            </a:r>
            <a:r>
              <a:rPr lang="en-GB" sz="2000" dirty="0" smtClean="0"/>
              <a:t>: electrical </a:t>
            </a:r>
            <a:r>
              <a:rPr lang="en-GB" sz="2000" b="1" dirty="0" smtClean="0"/>
              <a:t>ACTION POTENTIAL</a:t>
            </a:r>
            <a:r>
              <a:rPr lang="en-GB" sz="2000" dirty="0" smtClean="0"/>
              <a:t> travels down </a:t>
            </a:r>
            <a:r>
              <a:rPr lang="en-GB" sz="2000" b="1" dirty="0" smtClean="0"/>
              <a:t>AXON</a:t>
            </a:r>
            <a:r>
              <a:rPr lang="en-GB" sz="2000" dirty="0" smtClean="0"/>
              <a:t> to </a:t>
            </a:r>
            <a:r>
              <a:rPr lang="en-GB" sz="2000" b="1" dirty="0" smtClean="0"/>
              <a:t>SYNAPSE </a:t>
            </a:r>
            <a:r>
              <a:rPr lang="en-GB" sz="2000" dirty="0" smtClean="0"/>
              <a:t>(junction)</a:t>
            </a:r>
          </a:p>
          <a:p>
            <a:pPr marL="0" indent="0">
              <a:lnSpc>
                <a:spcPct val="80000"/>
              </a:lnSpc>
              <a:buFont typeface="Arial" pitchFamily="34" charset="0"/>
              <a:buNone/>
            </a:pPr>
            <a:endParaRPr lang="en-GB" sz="2000" dirty="0" smtClean="0"/>
          </a:p>
          <a:p>
            <a:pPr marL="0" indent="0">
              <a:lnSpc>
                <a:spcPct val="80000"/>
              </a:lnSpc>
              <a:buFont typeface="Arial" pitchFamily="34" charset="0"/>
              <a:buNone/>
            </a:pPr>
            <a:r>
              <a:rPr lang="en-GB" sz="2000" dirty="0" smtClean="0"/>
              <a:t>A </a:t>
            </a:r>
            <a:r>
              <a:rPr lang="en-GB" sz="2000" b="1" dirty="0" smtClean="0"/>
              <a:t>NEUROTRANSMITTER</a:t>
            </a:r>
            <a:r>
              <a:rPr lang="en-GB" sz="2000" dirty="0" smtClean="0"/>
              <a:t> is released which either </a:t>
            </a:r>
            <a:r>
              <a:rPr lang="en-GB" sz="2000" b="1" dirty="0" smtClean="0"/>
              <a:t>EXCITES</a:t>
            </a:r>
            <a:r>
              <a:rPr lang="en-GB" sz="2000" dirty="0" smtClean="0"/>
              <a:t> or </a:t>
            </a:r>
            <a:r>
              <a:rPr lang="en-GB" sz="2000" b="1" dirty="0" smtClean="0"/>
              <a:t>INHIBITS</a:t>
            </a:r>
            <a:r>
              <a:rPr lang="en-GB" sz="2000" dirty="0" smtClean="0"/>
              <a:t> the post-synaptic cell</a:t>
            </a:r>
          </a:p>
          <a:p>
            <a:pPr marL="0" indent="0">
              <a:lnSpc>
                <a:spcPct val="80000"/>
              </a:lnSpc>
              <a:buFont typeface="Arial" pitchFamily="34" charset="0"/>
              <a:buNone/>
            </a:pPr>
            <a:endParaRPr lang="en-GB" sz="2000" dirty="0" smtClean="0"/>
          </a:p>
          <a:p>
            <a:pPr marL="0" indent="0">
              <a:lnSpc>
                <a:spcPct val="80000"/>
              </a:lnSpc>
              <a:buFont typeface="Arial" pitchFamily="34" charset="0"/>
              <a:buNone/>
            </a:pPr>
            <a:r>
              <a:rPr lang="en-GB" sz="2000" b="1" dirty="0" smtClean="0"/>
              <a:t>MYELIN</a:t>
            </a:r>
            <a:r>
              <a:rPr lang="en-GB" sz="2000" b="1" i="1" dirty="0" smtClean="0"/>
              <a:t> </a:t>
            </a:r>
            <a:r>
              <a:rPr lang="en-GB" sz="2000" dirty="0" smtClean="0"/>
              <a:t>encases important connections, both to protect vital information transfer routes and to speed up transmission of the action potential</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1467594"/>
            <a:ext cx="4473642" cy="484172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45048" y="3646265"/>
            <a:ext cx="4104457" cy="789606"/>
          </a:xfrm>
          <a:prstGeom prst="rect">
            <a:avLst/>
          </a:prstGeom>
        </p:spPr>
      </p:pic>
      <p:sp>
        <p:nvSpPr>
          <p:cNvPr id="10" name="Oval 9"/>
          <p:cNvSpPr/>
          <p:nvPr/>
        </p:nvSpPr>
        <p:spPr>
          <a:xfrm>
            <a:off x="7452320" y="4725144"/>
            <a:ext cx="504056" cy="57606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5504437"/>
            <a:ext cx="4104457" cy="789606"/>
          </a:xfrm>
          <a:prstGeom prst="rect">
            <a:avLst/>
          </a:prstGeom>
        </p:spPr>
      </p:pic>
      <p:sp>
        <p:nvSpPr>
          <p:cNvPr id="12" name="Rectangle 11"/>
          <p:cNvSpPr/>
          <p:nvPr/>
        </p:nvSpPr>
        <p:spPr>
          <a:xfrm>
            <a:off x="4499859" y="6328016"/>
            <a:ext cx="1746632" cy="369332"/>
          </a:xfrm>
          <a:prstGeom prst="rect">
            <a:avLst/>
          </a:prstGeom>
        </p:spPr>
        <p:txBody>
          <a:bodyPr wrap="none">
            <a:spAutoFit/>
          </a:bodyPr>
          <a:lstStyle/>
          <a:p>
            <a:r>
              <a:rPr lang="en-GB" dirty="0">
                <a:solidFill>
                  <a:schemeClr val="bg1">
                    <a:lumMod val="85000"/>
                  </a:schemeClr>
                </a:solidFill>
              </a:rPr>
              <a:t>Web Source </a:t>
            </a:r>
            <a:r>
              <a:rPr lang="en-GB" dirty="0" smtClean="0">
                <a:solidFill>
                  <a:schemeClr val="bg1">
                    <a:lumMod val="85000"/>
                  </a:schemeClr>
                </a:solidFill>
              </a:rPr>
              <a:t>[1]</a:t>
            </a:r>
            <a:endParaRPr lang="en-GB" dirty="0">
              <a:solidFill>
                <a:schemeClr val="bg1">
                  <a:lumMod val="85000"/>
                </a:schemeClr>
              </a:solidFill>
            </a:endParaRPr>
          </a:p>
        </p:txBody>
      </p:sp>
    </p:spTree>
    <p:extLst>
      <p:ext uri="{BB962C8B-B14F-4D97-AF65-F5344CB8AC3E}">
        <p14:creationId xmlns:p14="http://schemas.microsoft.com/office/powerpoint/2010/main" val="4293343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012701-F47E-4966-A2AB-C874AE5E7BB7}" type="slidenum">
              <a:rPr lang="en-GB" smtClean="0"/>
              <a:pPr/>
              <a:t>9</a:t>
            </a:fld>
            <a:r>
              <a:rPr lang="en-GB" dirty="0" smtClean="0"/>
              <a:t> of 50</a:t>
            </a:r>
          </a:p>
        </p:txBody>
      </p:sp>
      <p:sp>
        <p:nvSpPr>
          <p:cNvPr id="5" name="Title 1"/>
          <p:cNvSpPr>
            <a:spLocks noGrp="1"/>
          </p:cNvSpPr>
          <p:nvPr>
            <p:ph type="title"/>
          </p:nvPr>
        </p:nvSpPr>
        <p:spPr>
          <a:xfrm>
            <a:off x="457200" y="274638"/>
            <a:ext cx="8229600" cy="1143000"/>
          </a:xfrm>
        </p:spPr>
        <p:txBody>
          <a:bodyPr/>
          <a:lstStyle/>
          <a:p>
            <a:r>
              <a:rPr lang="en-GB" dirty="0" smtClean="0"/>
              <a:t>Neuronal Layers</a:t>
            </a:r>
            <a:endParaRPr lang="en-GB" dirty="0"/>
          </a:p>
        </p:txBody>
      </p:sp>
      <p:sp>
        <p:nvSpPr>
          <p:cNvPr id="6" name="Text Placeholder 2"/>
          <p:cNvSpPr txBox="1">
            <a:spLocks/>
          </p:cNvSpPr>
          <p:nvPr/>
        </p:nvSpPr>
        <p:spPr>
          <a:xfrm>
            <a:off x="539552" y="6508318"/>
            <a:ext cx="4038600" cy="32089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600" smtClean="0"/>
              <a:t>Web Source [2]</a:t>
            </a:r>
            <a:endParaRPr lang="en-GB" sz="1600" dirty="0"/>
          </a:p>
        </p:txBody>
      </p:sp>
      <p:sp>
        <p:nvSpPr>
          <p:cNvPr id="7" name="TextBox 6"/>
          <p:cNvSpPr txBox="1"/>
          <p:nvPr/>
        </p:nvSpPr>
        <p:spPr>
          <a:xfrm>
            <a:off x="4427984" y="1628800"/>
            <a:ext cx="4572000" cy="3970318"/>
          </a:xfrm>
          <a:prstGeom prst="rect">
            <a:avLst/>
          </a:prstGeom>
          <a:noFill/>
        </p:spPr>
        <p:txBody>
          <a:bodyPr wrap="square" rtlCol="0">
            <a:spAutoFit/>
          </a:bodyPr>
          <a:lstStyle/>
          <a:p>
            <a:r>
              <a:rPr lang="en-GB" sz="2800" dirty="0" smtClean="0">
                <a:solidFill>
                  <a:schemeClr val="bg1">
                    <a:lumMod val="85000"/>
                  </a:schemeClr>
                </a:solidFill>
              </a:rPr>
              <a:t>Neurons are arranged into layers specific to the functions that they are required to perform</a:t>
            </a:r>
          </a:p>
          <a:p>
            <a:endParaRPr lang="en-GB" sz="2800" dirty="0">
              <a:solidFill>
                <a:schemeClr val="bg1">
                  <a:lumMod val="85000"/>
                </a:schemeClr>
              </a:solidFill>
            </a:endParaRPr>
          </a:p>
          <a:p>
            <a:r>
              <a:rPr lang="en-GB" sz="2800" dirty="0" smtClean="0">
                <a:solidFill>
                  <a:schemeClr val="bg1">
                    <a:lumMod val="85000"/>
                  </a:schemeClr>
                </a:solidFill>
              </a:rPr>
              <a:t>Neurons that perform similar functions are </a:t>
            </a:r>
            <a:r>
              <a:rPr lang="en-GB" sz="2800" b="1" dirty="0" smtClean="0">
                <a:solidFill>
                  <a:schemeClr val="bg1">
                    <a:lumMod val="85000"/>
                  </a:schemeClr>
                </a:solidFill>
              </a:rPr>
              <a:t>LOCALISED</a:t>
            </a:r>
            <a:r>
              <a:rPr lang="en-GB" sz="2800" b="1" i="1" dirty="0" smtClean="0">
                <a:solidFill>
                  <a:schemeClr val="bg1">
                    <a:lumMod val="85000"/>
                  </a:schemeClr>
                </a:solidFill>
              </a:rPr>
              <a:t> </a:t>
            </a:r>
            <a:r>
              <a:rPr lang="en-GB" sz="2800" dirty="0" smtClean="0">
                <a:solidFill>
                  <a:schemeClr val="bg1">
                    <a:lumMod val="85000"/>
                  </a:schemeClr>
                </a:solidFill>
              </a:rPr>
              <a:t>to a particular region of the brain</a:t>
            </a:r>
            <a:endParaRPr lang="en-GB" sz="2800" dirty="0">
              <a:solidFill>
                <a:schemeClr val="bg1">
                  <a:lumMod val="85000"/>
                </a:schemeClr>
              </a:solidFill>
            </a:endParaRPr>
          </a:p>
        </p:txBody>
      </p:sp>
      <p:pic>
        <p:nvPicPr>
          <p:cNvPr id="8" name="Content Placeholder 1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39552" y="1412776"/>
            <a:ext cx="3456384" cy="5023278"/>
          </a:xfrm>
          <a:prstGeom prst="rect">
            <a:avLst/>
          </a:prstGeom>
        </p:spPr>
      </p:pic>
    </p:spTree>
    <p:extLst>
      <p:ext uri="{BB962C8B-B14F-4D97-AF65-F5344CB8AC3E}">
        <p14:creationId xmlns:p14="http://schemas.microsoft.com/office/powerpoint/2010/main" val="37195199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URL" val="http://www.g2conline.org/"/>
  <p:tag name="LOOP" val="0"/>
  <p:tag name="SIZE" val="90"/>
  <p:tag name="POSITION" val="3"/>
  <p:tag name="RESIDUE" val="-1"/>
  <p:tag name="ZOOM" val="100"/>
  <p:tag name="ZOOMINDEX" val="2"/>
</p:tagLst>
</file>

<file path=ppt/tags/tag2.xml><?xml version="1.0" encoding="utf-8"?>
<p:tagLst xmlns:a="http://schemas.openxmlformats.org/drawingml/2006/main" xmlns:r="http://schemas.openxmlformats.org/officeDocument/2006/relationships" xmlns:p="http://schemas.openxmlformats.org/presentationml/2006/main">
  <p:tag name="URL" val="https://www.youtube.com/watch?v=f2IiMEbMnPM"/>
  <p:tag name="LOOP" val="0"/>
  <p:tag name="SIZE" val="90"/>
  <p:tag name="POSITION" val="3"/>
  <p:tag name="RESIDUE" val="-1"/>
  <p:tag name="ZOOM" val="100"/>
  <p:tag name="ZOOMINDEX" val="2"/>
</p:tagLst>
</file>

<file path=ppt/tags/tag3.xml><?xml version="1.0" encoding="utf-8"?>
<p:tagLst xmlns:a="http://schemas.openxmlformats.org/drawingml/2006/main" xmlns:r="http://schemas.openxmlformats.org/officeDocument/2006/relationships" xmlns:p="http://schemas.openxmlformats.org/presentationml/2006/main">
  <p:tag name="URL" val="https://www.youtube.com/watch?v=aVhYN7NTIKU"/>
  <p:tag name="LOOP" val="0"/>
  <p:tag name="SIZE" val="90"/>
  <p:tag name="POSITION" val="3"/>
  <p:tag name="RESIDUE" val="-1"/>
  <p:tag name="ZOOM" val="100"/>
  <p:tag name="ZOOMINDEX" val="2"/>
</p:tagLst>
</file>

<file path=ppt/theme/theme1.xml><?xml version="1.0" encoding="utf-8"?>
<a:theme xmlns:a="http://schemas.openxmlformats.org/drawingml/2006/main" name="Office Them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3841</TotalTime>
  <Words>5165</Words>
  <Application>Microsoft Office PowerPoint</Application>
  <PresentationFormat>On-screen Show (4:3)</PresentationFormat>
  <Paragraphs>814</Paragraphs>
  <Slides>70</Slides>
  <Notes>68</Notes>
  <HiddenSlides>0</HiddenSlides>
  <MMClips>6</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2" baseType="lpstr">
      <vt:lpstr>Office Theme</vt:lpstr>
      <vt:lpstr>Picture</vt:lpstr>
      <vt:lpstr>PowerPoint Presentation</vt:lpstr>
      <vt:lpstr>What is Neurophonetics?</vt:lpstr>
      <vt:lpstr>Lecture Outline</vt:lpstr>
      <vt:lpstr>Warning Slide</vt:lpstr>
      <vt:lpstr>Anatomy &amp; Physiology of the Brain</vt:lpstr>
      <vt:lpstr>PowerPoint Presentation</vt:lpstr>
      <vt:lpstr>PowerPoint Presentation</vt:lpstr>
      <vt:lpstr>Neurons</vt:lpstr>
      <vt:lpstr>Neuronal Layers</vt:lpstr>
      <vt:lpstr>PowerPoint Presentation</vt:lpstr>
      <vt:lpstr>PowerPoint Presentation</vt:lpstr>
      <vt:lpstr>Cerebrum, cerebral cortex</vt:lpstr>
      <vt:lpstr>Left and right hemispheres</vt:lpstr>
      <vt:lpstr>Left Brain – Right Brain</vt:lpstr>
      <vt:lpstr>Hemispheric functions</vt:lpstr>
      <vt:lpstr>Within the cerebrum</vt:lpstr>
      <vt:lpstr>The WLG Model</vt:lpstr>
      <vt:lpstr>PowerPoint Presentation</vt:lpstr>
      <vt:lpstr>PowerPoint Presentation</vt:lpstr>
      <vt:lpstr>Brain Pathology and Language</vt:lpstr>
      <vt:lpstr>PowerPoint Presentation</vt:lpstr>
      <vt:lpstr>Broca’s Area</vt:lpstr>
      <vt:lpstr>Broca’s Aphasia</vt:lpstr>
      <vt:lpstr>PowerPoint Presentation</vt:lpstr>
      <vt:lpstr>Broca’s Area</vt:lpstr>
      <vt:lpstr>Wernicke’s Area</vt:lpstr>
      <vt:lpstr>Wernicke’s Area</vt:lpstr>
      <vt:lpstr>PowerPoint Presentation</vt:lpstr>
      <vt:lpstr>The WLG Model</vt:lpstr>
      <vt:lpstr>Summary</vt:lpstr>
      <vt:lpstr>PowerPoint Presentation</vt:lpstr>
      <vt:lpstr>We’ve come a long way…</vt:lpstr>
      <vt:lpstr>Neuroimaging Techniques</vt:lpstr>
      <vt:lpstr>Neuroimaging Techniques</vt:lpstr>
      <vt:lpstr>Diffusion Tensor Imaging / Tractography</vt:lpstr>
      <vt:lpstr>Modern Advances</vt:lpstr>
      <vt:lpstr>Classic neuroimaging evidence about language processing</vt:lpstr>
      <vt:lpstr>Classic neuroimaging evidence about language processing</vt:lpstr>
      <vt:lpstr>Classic neuroimaging evidence about language processing</vt:lpstr>
      <vt:lpstr>Classic neuroimaging evidence about language processing</vt:lpstr>
      <vt:lpstr>Lateralisation of language functions</vt:lpstr>
      <vt:lpstr>Chinese    English   Spanish</vt:lpstr>
      <vt:lpstr>Language Processing Beyond the Cortex</vt:lpstr>
      <vt:lpstr>Neural correlates of phonetic skill</vt:lpstr>
      <vt:lpstr>The Integration Problem</vt:lpstr>
      <vt:lpstr>Phineas Gage and the Integration Problem</vt:lpstr>
      <vt:lpstr>PowerPoint Presentation</vt:lpstr>
      <vt:lpstr>Neuronal Oscillations</vt:lpstr>
      <vt:lpstr>Neuronal Coherence</vt:lpstr>
      <vt:lpstr>Conclusion?</vt:lpstr>
      <vt:lpstr>References</vt:lpstr>
      <vt:lpstr>References</vt:lpstr>
      <vt:lpstr>References</vt:lpstr>
      <vt:lpstr>References</vt:lpstr>
      <vt:lpstr>References</vt:lpstr>
      <vt:lpstr>References</vt:lpstr>
      <vt:lpstr>PowerPoint Presentation</vt:lpstr>
      <vt:lpstr>PowerPoint Presentation</vt:lpstr>
      <vt:lpstr>PowerPoint Presentation</vt:lpstr>
      <vt:lpstr>A Quick Orientation</vt:lpstr>
      <vt:lpstr>Arcuate Fasciculus</vt:lpstr>
      <vt:lpstr>Wernicke’s Aphasia</vt:lpstr>
      <vt:lpstr>PowerPoint Presentation</vt:lpstr>
      <vt:lpstr>Neural pathways  for intelligible speech</vt:lpstr>
      <vt:lpstr>Functional webs for words  Pulvermuller, 1999 Behavioral and Brain Sciences;  2003 book The Neuroscience of Language</vt:lpstr>
      <vt:lpstr>Action vs. vision words</vt:lpstr>
      <vt:lpstr>Face vs arm vs leg words</vt:lpstr>
      <vt:lpstr>Distributed, multimodal  memory networks for words</vt:lpstr>
      <vt:lpstr>Hemispheric differences: form</vt:lpstr>
      <vt:lpstr>Hemispheric differences: function</vt:lpstr>
    </vt:vector>
  </TitlesOfParts>
  <Company>University of Glasgow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Solanki</dc:creator>
  <cp:lastModifiedBy>Vijay Solanki</cp:lastModifiedBy>
  <cp:revision>201</cp:revision>
  <cp:lastPrinted>2016-02-25T09:45:02Z</cp:lastPrinted>
  <dcterms:created xsi:type="dcterms:W3CDTF">2014-12-12T12:55:47Z</dcterms:created>
  <dcterms:modified xsi:type="dcterms:W3CDTF">2016-02-25T09:46:12Z</dcterms:modified>
</cp:coreProperties>
</file>